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73"/>
  </p:notesMasterIdLst>
  <p:handoutMasterIdLst>
    <p:handoutMasterId r:id="rId74"/>
  </p:handoutMasterIdLst>
  <p:sldIdLst>
    <p:sldId id="563" r:id="rId2"/>
    <p:sldId id="707" r:id="rId3"/>
    <p:sldId id="593" r:id="rId4"/>
    <p:sldId id="596" r:id="rId5"/>
    <p:sldId id="556" r:id="rId6"/>
    <p:sldId id="559" r:id="rId7"/>
    <p:sldId id="730" r:id="rId8"/>
    <p:sldId id="731" r:id="rId9"/>
    <p:sldId id="716" r:id="rId10"/>
    <p:sldId id="717" r:id="rId11"/>
    <p:sldId id="718" r:id="rId12"/>
    <p:sldId id="719" r:id="rId13"/>
    <p:sldId id="720" r:id="rId14"/>
    <p:sldId id="721" r:id="rId15"/>
    <p:sldId id="747" r:id="rId16"/>
    <p:sldId id="722" r:id="rId17"/>
    <p:sldId id="723" r:id="rId18"/>
    <p:sldId id="724" r:id="rId19"/>
    <p:sldId id="726" r:id="rId20"/>
    <p:sldId id="732" r:id="rId21"/>
    <p:sldId id="727" r:id="rId22"/>
    <p:sldId id="728" r:id="rId23"/>
    <p:sldId id="729" r:id="rId24"/>
    <p:sldId id="605" r:id="rId25"/>
    <p:sldId id="608" r:id="rId26"/>
    <p:sldId id="650" r:id="rId27"/>
    <p:sldId id="686" r:id="rId28"/>
    <p:sldId id="607" r:id="rId29"/>
    <p:sldId id="767" r:id="rId30"/>
    <p:sldId id="753" r:id="rId31"/>
    <p:sldId id="756" r:id="rId32"/>
    <p:sldId id="760" r:id="rId33"/>
    <p:sldId id="761" r:id="rId34"/>
    <p:sldId id="653" r:id="rId35"/>
    <p:sldId id="751" r:id="rId36"/>
    <p:sldId id="752" r:id="rId37"/>
    <p:sldId id="749" r:id="rId38"/>
    <p:sldId id="750" r:id="rId39"/>
    <p:sldId id="459" r:id="rId40"/>
    <p:sldId id="765" r:id="rId41"/>
    <p:sldId id="553" r:id="rId42"/>
    <p:sldId id="768" r:id="rId43"/>
    <p:sldId id="769" r:id="rId44"/>
    <p:sldId id="770" r:id="rId45"/>
    <p:sldId id="461" r:id="rId46"/>
    <p:sldId id="462" r:id="rId47"/>
    <p:sldId id="692" r:id="rId48"/>
    <p:sldId id="463" r:id="rId49"/>
    <p:sldId id="464" r:id="rId50"/>
    <p:sldId id="694" r:id="rId51"/>
    <p:sldId id="693" r:id="rId52"/>
    <p:sldId id="696" r:id="rId53"/>
    <p:sldId id="771" r:id="rId54"/>
    <p:sldId id="766" r:id="rId55"/>
    <p:sldId id="695" r:id="rId56"/>
    <p:sldId id="697" r:id="rId57"/>
    <p:sldId id="698" r:id="rId58"/>
    <p:sldId id="700" r:id="rId59"/>
    <p:sldId id="699" r:id="rId60"/>
    <p:sldId id="701" r:id="rId61"/>
    <p:sldId id="702" r:id="rId62"/>
    <p:sldId id="703" r:id="rId63"/>
    <p:sldId id="704" r:id="rId64"/>
    <p:sldId id="665" r:id="rId65"/>
    <p:sldId id="706" r:id="rId66"/>
    <p:sldId id="762" r:id="rId67"/>
    <p:sldId id="764" r:id="rId68"/>
    <p:sldId id="772" r:id="rId69"/>
    <p:sldId id="773" r:id="rId70"/>
    <p:sldId id="774" r:id="rId71"/>
    <p:sldId id="669" r:id="rId72"/>
  </p:sldIdLst>
  <p:sldSz cx="9906000" cy="6858000" type="A4"/>
  <p:notesSz cx="6797675" cy="9926638"/>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799">
          <p15:clr>
            <a:srgbClr val="A4A3A4"/>
          </p15:clr>
        </p15:guide>
        <p15:guide id="2" orient="horz" pos="2160">
          <p15:clr>
            <a:srgbClr val="A4A3A4"/>
          </p15:clr>
        </p15:guide>
        <p15:guide id="3" orient="horz" pos="442">
          <p15:clr>
            <a:srgbClr val="A4A3A4"/>
          </p15:clr>
        </p15:guide>
        <p15:guide id="4" orient="horz" pos="3929">
          <p15:clr>
            <a:srgbClr val="A4A3A4"/>
          </p15:clr>
        </p15:guide>
        <p15:guide id="5" pos="398">
          <p15:clr>
            <a:srgbClr val="A4A3A4"/>
          </p15:clr>
        </p15:guide>
        <p15:guide id="6" pos="5872">
          <p15:clr>
            <a:srgbClr val="A4A3A4"/>
          </p15:clr>
        </p15:guide>
        <p15:guide id="7" pos="564">
          <p15:clr>
            <a:srgbClr val="A4A3A4"/>
          </p15:clr>
        </p15:guide>
        <p15:guide id="8" pos="3120">
          <p15:clr>
            <a:srgbClr val="A4A3A4"/>
          </p15:clr>
        </p15:guide>
        <p15:guide id="9" pos="614">
          <p15:clr>
            <a:srgbClr val="A4A3A4"/>
          </p15:clr>
        </p15:guide>
        <p15:guide id="10" pos="772">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66FF"/>
    <a:srgbClr val="FF9900"/>
    <a:srgbClr val="1B367A"/>
    <a:srgbClr val="669900"/>
    <a:srgbClr val="990000"/>
    <a:srgbClr val="0000FF"/>
    <a:srgbClr val="808080"/>
    <a:srgbClr val="5F5F5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25E5076-3810-47DD-B79F-674D7AD40C01}" styleName="Dunkle Formatvorlage 1 - Akz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76" autoAdjust="0"/>
    <p:restoredTop sz="69708" autoAdjust="0"/>
  </p:normalViewPr>
  <p:slideViewPr>
    <p:cSldViewPr showGuides="1">
      <p:cViewPr varScale="1">
        <p:scale>
          <a:sx n="76" d="100"/>
          <a:sy n="76" d="100"/>
        </p:scale>
        <p:origin x="1674" y="90"/>
      </p:cViewPr>
      <p:guideLst>
        <p:guide orient="horz" pos="799"/>
        <p:guide orient="horz" pos="2160"/>
        <p:guide orient="horz" pos="442"/>
        <p:guide orient="horz" pos="3929"/>
        <p:guide pos="398"/>
        <p:guide pos="5872"/>
        <p:guide pos="564"/>
        <p:guide pos="3120"/>
        <p:guide pos="614"/>
        <p:guide pos="772"/>
      </p:guideLst>
    </p:cSldViewPr>
  </p:slideViewPr>
  <p:outlineViewPr>
    <p:cViewPr>
      <p:scale>
        <a:sx n="33" d="100"/>
        <a:sy n="33" d="100"/>
      </p:scale>
      <p:origin x="0" y="18060"/>
    </p:cViewPr>
  </p:outlineViewPr>
  <p:notesTextViewPr>
    <p:cViewPr>
      <p:scale>
        <a:sx n="100" d="100"/>
        <a:sy n="100" d="100"/>
      </p:scale>
      <p:origin x="0" y="0"/>
    </p:cViewPr>
  </p:notesTextViewPr>
  <p:sorterViewPr>
    <p:cViewPr>
      <p:scale>
        <a:sx n="100" d="100"/>
        <a:sy n="100" d="100"/>
      </p:scale>
      <p:origin x="0" y="3846"/>
    </p:cViewPr>
  </p:sorterViewPr>
  <p:notesViewPr>
    <p:cSldViewPr showGuides="1">
      <p:cViewPr varScale="1">
        <p:scale>
          <a:sx n="75" d="100"/>
          <a:sy n="75" d="100"/>
        </p:scale>
        <p:origin x="402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4722" name="Rectangle 2"/>
          <p:cNvSpPr>
            <a:spLocks noGrp="1" noChangeArrowheads="1"/>
          </p:cNvSpPr>
          <p:nvPr>
            <p:ph type="hdr" sz="quarter"/>
          </p:nvPr>
        </p:nvSpPr>
        <p:spPr bwMode="auto">
          <a:xfrm>
            <a:off x="0" y="1"/>
            <a:ext cx="2946400"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de-DE" altLang="de-DE"/>
          </a:p>
        </p:txBody>
      </p:sp>
      <p:sp>
        <p:nvSpPr>
          <p:cNvPr id="414723" name="Rectangle 3"/>
          <p:cNvSpPr>
            <a:spLocks noGrp="1" noChangeArrowheads="1"/>
          </p:cNvSpPr>
          <p:nvPr>
            <p:ph type="dt" sz="quarter" idx="1"/>
          </p:nvPr>
        </p:nvSpPr>
        <p:spPr bwMode="auto">
          <a:xfrm>
            <a:off x="3849688" y="1"/>
            <a:ext cx="2946400"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fld id="{B8EAA575-1E0C-4263-90C0-6B8CA5BF032F}" type="datetime1">
              <a:rPr lang="de-DE" altLang="de-DE"/>
              <a:pPr>
                <a:defRPr/>
              </a:pPr>
              <a:t>30.04.2024</a:t>
            </a:fld>
            <a:endParaRPr lang="de-DE" altLang="de-DE"/>
          </a:p>
        </p:txBody>
      </p:sp>
      <p:sp>
        <p:nvSpPr>
          <p:cNvPr id="414724" name="Rectangle 4"/>
          <p:cNvSpPr>
            <a:spLocks noGrp="1" noChangeArrowheads="1"/>
          </p:cNvSpPr>
          <p:nvPr>
            <p:ph type="ftr" sz="quarter" idx="2"/>
          </p:nvPr>
        </p:nvSpPr>
        <p:spPr bwMode="auto">
          <a:xfrm>
            <a:off x="0" y="9428242"/>
            <a:ext cx="2946400"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r>
              <a:rPr lang="de-DE" altLang="de-DE"/>
              <a:t>BAUSTEIN 3 ▪ Benutzerrolle: Anwendende</a:t>
            </a:r>
          </a:p>
        </p:txBody>
      </p:sp>
      <p:sp>
        <p:nvSpPr>
          <p:cNvPr id="414725" name="Rectangle 5"/>
          <p:cNvSpPr>
            <a:spLocks noGrp="1" noChangeArrowheads="1"/>
          </p:cNvSpPr>
          <p:nvPr>
            <p:ph type="sldNum" sz="quarter" idx="3"/>
          </p:nvPr>
        </p:nvSpPr>
        <p:spPr bwMode="auto">
          <a:xfrm>
            <a:off x="3849688" y="9428242"/>
            <a:ext cx="2946400"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E7DD77AF-63BD-4A63-A154-4B98159E3561}" type="slidenum">
              <a:rPr lang="de-DE" altLang="de-DE"/>
              <a:pPr>
                <a:defRPr/>
              </a:pPr>
              <a:t>‹Nr.›</a:t>
            </a:fld>
            <a:endParaRPr lang="de-DE" altLang="de-DE"/>
          </a:p>
        </p:txBody>
      </p:sp>
    </p:spTree>
    <p:extLst>
      <p:ext uri="{BB962C8B-B14F-4D97-AF65-F5344CB8AC3E}">
        <p14:creationId xmlns:p14="http://schemas.microsoft.com/office/powerpoint/2010/main" val="83744102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bwMode="auto">
          <a:xfrm>
            <a:off x="0" y="1"/>
            <a:ext cx="2946400" cy="4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79" tIns="45639" rIns="91279" bIns="45639" numCol="1" anchor="t" anchorCtr="0" compatLnSpc="1">
            <a:prstTxWarp prst="textNoShape">
              <a:avLst/>
            </a:prstTxWarp>
          </a:bodyPr>
          <a:lstStyle>
            <a:lvl1pPr defTabSz="912813">
              <a:defRPr sz="1200">
                <a:latin typeface="Calibri" pitchFamily="34" charset="0"/>
              </a:defRPr>
            </a:lvl1pPr>
          </a:lstStyle>
          <a:p>
            <a:pPr>
              <a:defRPr/>
            </a:pPr>
            <a:endParaRPr lang="de-DE" altLang="de-DE"/>
          </a:p>
        </p:txBody>
      </p:sp>
      <p:sp>
        <p:nvSpPr>
          <p:cNvPr id="3" name="Datumsplatzhalter 2"/>
          <p:cNvSpPr>
            <a:spLocks noGrp="1"/>
          </p:cNvSpPr>
          <p:nvPr>
            <p:ph type="dt" idx="1"/>
          </p:nvPr>
        </p:nvSpPr>
        <p:spPr bwMode="auto">
          <a:xfrm>
            <a:off x="3849688" y="1"/>
            <a:ext cx="2946400" cy="4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79" tIns="45639" rIns="91279" bIns="45639" numCol="1" anchor="t" anchorCtr="0" compatLnSpc="1">
            <a:prstTxWarp prst="textNoShape">
              <a:avLst/>
            </a:prstTxWarp>
          </a:bodyPr>
          <a:lstStyle>
            <a:lvl1pPr algn="r" defTabSz="912813">
              <a:defRPr sz="1200">
                <a:latin typeface="Calibri" pitchFamily="34" charset="0"/>
              </a:defRPr>
            </a:lvl1pPr>
          </a:lstStyle>
          <a:p>
            <a:pPr>
              <a:defRPr/>
            </a:pPr>
            <a:fld id="{6EF545B9-42CD-4050-B59E-0E12601CB4A5}" type="datetime1">
              <a:rPr lang="de-DE" altLang="de-DE"/>
              <a:pPr>
                <a:defRPr/>
              </a:pPr>
              <a:t>30.04.2024</a:t>
            </a:fld>
            <a:endParaRPr lang="de-DE" altLang="de-DE"/>
          </a:p>
        </p:txBody>
      </p:sp>
      <p:sp>
        <p:nvSpPr>
          <p:cNvPr id="4" name="Folienbildplatzhalter 3"/>
          <p:cNvSpPr>
            <a:spLocks noGrp="1" noRot="1" noChangeAspect="1"/>
          </p:cNvSpPr>
          <p:nvPr>
            <p:ph type="sldImg" idx="2"/>
          </p:nvPr>
        </p:nvSpPr>
        <p:spPr>
          <a:xfrm>
            <a:off x="711200" y="744538"/>
            <a:ext cx="5376863" cy="37226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bwMode="auto">
          <a:xfrm>
            <a:off x="679450" y="4715711"/>
            <a:ext cx="5438775" cy="4466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79" tIns="45639" rIns="91279" bIns="45639" numCol="1" anchor="t" anchorCtr="0" compatLnSpc="1">
            <a:prstTxWarp prst="textNoShape">
              <a:avLst/>
            </a:prstTxWarp>
          </a:bodyPr>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6" name="Fußzeilenplatzhalter 5"/>
          <p:cNvSpPr>
            <a:spLocks noGrp="1"/>
          </p:cNvSpPr>
          <p:nvPr>
            <p:ph type="ftr" sz="quarter" idx="4"/>
          </p:nvPr>
        </p:nvSpPr>
        <p:spPr bwMode="auto">
          <a:xfrm>
            <a:off x="0" y="9428242"/>
            <a:ext cx="2946400" cy="4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79" tIns="45639" rIns="91279" bIns="45639" numCol="1" anchor="b" anchorCtr="0" compatLnSpc="1">
            <a:prstTxWarp prst="textNoShape">
              <a:avLst/>
            </a:prstTxWarp>
          </a:bodyPr>
          <a:lstStyle>
            <a:lvl1pPr defTabSz="912813">
              <a:defRPr sz="900">
                <a:latin typeface="+mn-lt"/>
              </a:defRPr>
            </a:lvl1pPr>
          </a:lstStyle>
          <a:p>
            <a:pPr>
              <a:defRPr/>
            </a:pPr>
            <a:r>
              <a:rPr lang="de-DE" altLang="de-DE" dirty="0"/>
              <a:t>BAUSTEIN 3 ▪ Benutzerrolle: Anwendende</a:t>
            </a:r>
          </a:p>
        </p:txBody>
      </p:sp>
      <p:sp>
        <p:nvSpPr>
          <p:cNvPr id="7" name="Foliennummernplatzhalter 6"/>
          <p:cNvSpPr>
            <a:spLocks noGrp="1"/>
          </p:cNvSpPr>
          <p:nvPr>
            <p:ph type="sldNum" sz="quarter" idx="5"/>
          </p:nvPr>
        </p:nvSpPr>
        <p:spPr bwMode="auto">
          <a:xfrm>
            <a:off x="3849688" y="9428242"/>
            <a:ext cx="2946400" cy="4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79" tIns="45639" rIns="91279" bIns="45639" numCol="1" anchor="b" anchorCtr="0" compatLnSpc="1">
            <a:prstTxWarp prst="textNoShape">
              <a:avLst/>
            </a:prstTxWarp>
          </a:bodyPr>
          <a:lstStyle>
            <a:lvl1pPr algn="r" defTabSz="912813">
              <a:defRPr sz="1000">
                <a:latin typeface="+mn-lt"/>
              </a:defRPr>
            </a:lvl1pPr>
          </a:lstStyle>
          <a:p>
            <a:pPr>
              <a:defRPr/>
            </a:pPr>
            <a:fld id="{B779CEC7-ECD9-4D81-AB17-39167BF76AF4}" type="slidenum">
              <a:rPr lang="de-DE" altLang="de-DE" smtClean="0"/>
              <a:pPr>
                <a:defRPr/>
              </a:pPr>
              <a:t>‹Nr.›</a:t>
            </a:fld>
            <a:endParaRPr lang="de-DE" altLang="de-DE" dirty="0"/>
          </a:p>
        </p:txBody>
      </p:sp>
    </p:spTree>
    <p:extLst>
      <p:ext uri="{BB962C8B-B14F-4D97-AF65-F5344CB8AC3E}">
        <p14:creationId xmlns:p14="http://schemas.microsoft.com/office/powerpoint/2010/main" val="96039208"/>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mn-lt"/>
        <a:ea typeface="+mn-ea"/>
        <a:cs typeface="+mn-cs"/>
      </a:defRPr>
    </a:lvl1pPr>
    <a:lvl2pPr marL="457200" algn="l" rtl="0" eaLnBrk="0" fontAlgn="base" hangingPunct="0">
      <a:spcBef>
        <a:spcPct val="30000"/>
      </a:spcBef>
      <a:spcAft>
        <a:spcPct val="0"/>
      </a:spcAft>
      <a:defRPr sz="1100" kern="1200">
        <a:solidFill>
          <a:schemeClr val="tx1"/>
        </a:solidFill>
        <a:latin typeface="+mn-lt"/>
        <a:ea typeface="+mn-ea"/>
        <a:cs typeface="+mn-cs"/>
      </a:defRPr>
    </a:lvl2pPr>
    <a:lvl3pPr marL="914400" algn="l" rtl="0" eaLnBrk="0" fontAlgn="base" hangingPunct="0">
      <a:spcBef>
        <a:spcPct val="30000"/>
      </a:spcBef>
      <a:spcAft>
        <a:spcPct val="0"/>
      </a:spcAft>
      <a:defRPr sz="1100" kern="1200">
        <a:solidFill>
          <a:schemeClr val="tx1"/>
        </a:solidFill>
        <a:latin typeface="+mn-lt"/>
        <a:ea typeface="+mn-ea"/>
        <a:cs typeface="+mn-cs"/>
      </a:defRPr>
    </a:lvl3pPr>
    <a:lvl4pPr marL="1371600" algn="l" rtl="0" eaLnBrk="0" fontAlgn="base" hangingPunct="0">
      <a:spcBef>
        <a:spcPct val="30000"/>
      </a:spcBef>
      <a:spcAft>
        <a:spcPct val="0"/>
      </a:spcAft>
      <a:defRPr sz="1100" kern="1200">
        <a:solidFill>
          <a:schemeClr val="tx1"/>
        </a:solidFill>
        <a:latin typeface="+mn-lt"/>
        <a:ea typeface="+mn-ea"/>
        <a:cs typeface="+mn-cs"/>
      </a:defRPr>
    </a:lvl4pPr>
    <a:lvl5pPr marL="1828800" algn="l"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p:cNvSpPr>
          <p:nvPr>
            <p:ph type="body" idx="1"/>
          </p:nvPr>
        </p:nvSpPr>
        <p:spPr>
          <a:noFill/>
        </p:spPr>
        <p:txBody>
          <a:bodyPr/>
          <a:lstStyle/>
          <a:p>
            <a:pPr eaLnBrk="1" hangingPunct="1"/>
            <a:endParaRPr lang="de-DE" altLang="de-DE" sz="1100" dirty="0">
              <a:latin typeface="Arial" panose="020B0604020202020204" pitchFamily="34" charset="0"/>
              <a:cs typeface="Arial" panose="020B0604020202020204" pitchFamily="34" charset="0"/>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a:t>
            </a:fld>
            <a:endParaRPr lang="de-DE" altLang="de-DE" dirty="0"/>
          </a:p>
        </p:txBody>
      </p:sp>
      <p:sp>
        <p:nvSpPr>
          <p:cNvPr id="3" name="Fußzeilenplatzhalter 2">
            <a:extLst>
              <a:ext uri="{FF2B5EF4-FFF2-40B4-BE49-F238E27FC236}">
                <a16:creationId xmlns:a16="http://schemas.microsoft.com/office/drawing/2014/main" id="{B67E3861-8DEF-4F95-A847-CC03F9533BD3}"/>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izenplatzhalter 2"/>
          <p:cNvSpPr>
            <a:spLocks noGrp="1"/>
          </p:cNvSpPr>
          <p:nvPr>
            <p:ph type="body" idx="1"/>
          </p:nvPr>
        </p:nvSpPr>
        <p:spPr>
          <a:noFill/>
        </p:spPr>
        <p:txBody>
          <a:bodyPr/>
          <a:lstStyle/>
          <a:p>
            <a:pPr eaLnBrk="1" hangingPunct="1"/>
            <a:r>
              <a:rPr lang="de-DE" altLang="de-DE" sz="1000" dirty="0"/>
              <a:t>In etlichen</a:t>
            </a:r>
            <a:r>
              <a:rPr lang="de-DE" altLang="de-DE" sz="1000" baseline="0" dirty="0"/>
              <a:t> Prüflisten wird auf andere Prüflisten verwiesen, die für die vollständige Beurteilung des Arbeitsplatzes oder der Tätigkeit relevant sein könnten. Wenn Sie die Auswahl oder einen Teil der Auswahl annehmen, enthält der Prüffall neben der Haupt-Prüfliste (hier: </a:t>
            </a:r>
            <a:r>
              <a:rPr lang="de-DE" altLang="de-DE" sz="1000" b="1" baseline="0" dirty="0"/>
              <a:t>Hausmeister</a:t>
            </a:r>
            <a:r>
              <a:rPr lang="de-DE" altLang="de-DE" sz="1000" baseline="0" dirty="0"/>
              <a:t>) noch weitere Listen, die als Registerkarten angezeigt werden.</a:t>
            </a:r>
          </a:p>
          <a:p>
            <a:pPr eaLnBrk="1" hangingPunct="1"/>
            <a:r>
              <a:rPr lang="de-DE" altLang="de-DE" sz="1000" baseline="0" dirty="0"/>
              <a:t>Das Angebot der zugeordneten Listen wird nur während dieses Vorgangs angezeigt. Aber Sie können auch nachträglich einem Prüffall weitere Prüflisten zufügen. Diese Funktion wird nachfolgend vorgestellt.</a:t>
            </a:r>
          </a:p>
          <a:p>
            <a:pPr eaLnBrk="1" hangingPunct="1"/>
            <a:endParaRPr lang="de-DE" altLang="de-DE" sz="1000" baseline="0" dirty="0"/>
          </a:p>
          <a:p>
            <a:pPr eaLnBrk="1" hangingPunct="1"/>
            <a:r>
              <a:rPr lang="de-DE" altLang="de-DE" sz="1000" baseline="0" dirty="0">
                <a:solidFill>
                  <a:srgbClr val="FF0000"/>
                </a:solidFill>
              </a:rPr>
              <a:t>Die Prüfliste </a:t>
            </a:r>
            <a:r>
              <a:rPr lang="de-DE" altLang="de-DE" sz="1000" b="1" baseline="0" dirty="0">
                <a:solidFill>
                  <a:srgbClr val="FF0000"/>
                </a:solidFill>
              </a:rPr>
              <a:t>4.1.2.5 Hausmeister </a:t>
            </a:r>
            <a:r>
              <a:rPr lang="de-DE" altLang="de-DE" sz="1000" baseline="0" dirty="0">
                <a:solidFill>
                  <a:srgbClr val="FF0000"/>
                </a:solidFill>
              </a:rPr>
              <a:t>zufügen und 3 der angebotenen Prüflisten übernehmen.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10</a:t>
            </a:fld>
            <a:endParaRPr lang="de-DE" altLang="de-DE" dirty="0"/>
          </a:p>
        </p:txBody>
      </p:sp>
      <p:sp>
        <p:nvSpPr>
          <p:cNvPr id="3" name="Fußzeilenplatzhalter 2">
            <a:extLst>
              <a:ext uri="{FF2B5EF4-FFF2-40B4-BE49-F238E27FC236}">
                <a16:creationId xmlns:a16="http://schemas.microsoft.com/office/drawing/2014/main" id="{998D93C0-662C-42C1-AF7F-45045C9D9A2E}"/>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dirty="0"/>
              <a:t>Fragen bearbeiten: </a:t>
            </a:r>
            <a:r>
              <a:rPr lang="de-DE" altLang="de-DE" sz="1000" dirty="0">
                <a:solidFill>
                  <a:srgbClr val="000000"/>
                </a:solidFill>
              </a:rPr>
              <a:t>Gefährdungsbeschreibung und Maßnahmenvorschläge anpassen. D</a:t>
            </a:r>
            <a:r>
              <a:rPr lang="de-DE" altLang="de-DE" sz="1000" baseline="0" dirty="0">
                <a:solidFill>
                  <a:srgbClr val="000000"/>
                </a:solidFill>
              </a:rPr>
              <a:t>ie Fragen an sich können Sie nur bei selbst erstellten Listen und Fragen ändern.</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baseline="0" dirty="0">
                <a:solidFill>
                  <a:srgbClr val="000000"/>
                </a:solidFill>
              </a:rPr>
              <a:t>Prüffrage ab- oder anwählen: </a:t>
            </a:r>
            <a:r>
              <a:rPr lang="de-DE" altLang="de-DE" sz="1000" baseline="0" dirty="0">
                <a:solidFill>
                  <a:srgbClr val="000000"/>
                </a:solidFill>
              </a:rPr>
              <a:t>Treffen Fragen für die Tätigkeit oder den Arbeitsplatz nicht zu, können Sie sie ausblenden </a:t>
            </a:r>
            <a:r>
              <a:rPr lang="de-DE" altLang="de-DE" sz="1000" dirty="0">
                <a:solidFill>
                  <a:srgbClr val="000000"/>
                </a:solidFill>
              </a:rPr>
              <a:t>– </a:t>
            </a:r>
            <a:r>
              <a:rPr lang="de-DE" altLang="de-DE" sz="1000" baseline="0" dirty="0">
                <a:solidFill>
                  <a:srgbClr val="000000"/>
                </a:solidFill>
              </a:rPr>
              <a:t>und natürlich wieder einblenden.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baseline="0" dirty="0">
                <a:solidFill>
                  <a:srgbClr val="000000"/>
                </a:solidFill>
              </a:rPr>
              <a:t>Prüfliste zufügen bzw. löschen:</a:t>
            </a:r>
            <a:r>
              <a:rPr lang="de-DE" altLang="de-DE" sz="1000" baseline="0" dirty="0">
                <a:solidFill>
                  <a:srgbClr val="000000"/>
                </a:solidFill>
              </a:rPr>
              <a:t> Wie auf der vorherigen Seite beschrieben, können Sie beim Anlegen von Prüffällen zusammen mit der primären Prüfliste weitere Prüflisten übernehmen. Diese legen sich als Registerkarten neben die namensgebende Prüfliste. Aber auch unabhängig davon können Sie jederzeit weitere Prüflisten ergänzen.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baseline="0" dirty="0">
                <a:solidFill>
                  <a:srgbClr val="000000"/>
                </a:solidFill>
              </a:rPr>
              <a:t>Prüfliste um weitere Fragen ergänzen: </a:t>
            </a:r>
            <a:r>
              <a:rPr lang="de-DE" altLang="de-DE" sz="1000" baseline="0" dirty="0">
                <a:solidFill>
                  <a:srgbClr val="000000"/>
                </a:solidFill>
              </a:rPr>
              <a:t>Die Struktur der Prüflisten aus dem Inhalt bzw. Betriebsspezifischen Inhalt ist nicht veränderbar (nur das Ausblenden von Fragen ist möglich). Sie können über diese letzte Registerkarte jedoch weitere Fragen zufügen.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baseline="0" dirty="0">
              <a:solidFill>
                <a:srgbClr val="000000"/>
              </a:solidFill>
            </a:endParaRPr>
          </a:p>
          <a:p>
            <a:pPr eaLnBrk="1" hangingPunct="1"/>
            <a:r>
              <a:rPr lang="de-DE" altLang="de-DE" sz="1000" b="1" dirty="0"/>
              <a:t>Prüflisten, die immer wieder in einer angepassten Form verwendet werden</a:t>
            </a:r>
            <a:r>
              <a:rPr lang="de-DE" altLang="de-DE" sz="1000" b="1" baseline="0" dirty="0"/>
              <a:t> sollen, sollten Sie als Eigene Vorlage erstellen, um sie wie ein Formular immer wieder als Blanko-Datei auswählen zu können.</a:t>
            </a:r>
            <a:r>
              <a:rPr lang="de-DE" altLang="de-DE" sz="1000" b="0" baseline="0" dirty="0"/>
              <a:t> Dabei ist allerdings zu beachten, dass bei einer Änderung eines Originals aus dem Inhalt (per Inhaltsupdate) sich diese Änderung nicht auf die Eigenen Vorlagen überträgt. In diesem Fall müssen Sie die Eigene Vorlage neu anlegen und erneut anpassen.</a:t>
            </a:r>
            <a:endParaRPr lang="de-DE" altLang="de-DE" sz="1000" b="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11</a:t>
            </a:fld>
            <a:endParaRPr lang="de-DE" altLang="de-DE" dirty="0"/>
          </a:p>
        </p:txBody>
      </p:sp>
      <p:sp>
        <p:nvSpPr>
          <p:cNvPr id="3" name="Fußzeilenplatzhalter 2">
            <a:extLst>
              <a:ext uri="{FF2B5EF4-FFF2-40B4-BE49-F238E27FC236}">
                <a16:creationId xmlns:a16="http://schemas.microsoft.com/office/drawing/2014/main" id="{D2D4BF22-7B60-45E2-B540-818F39F8B62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izenplatzhalter 2"/>
          <p:cNvSpPr>
            <a:spLocks noGrp="1"/>
          </p:cNvSpPr>
          <p:nvPr>
            <p:ph type="body" idx="1"/>
          </p:nvPr>
        </p:nvSpPr>
        <p:spPr>
          <a:noFill/>
        </p:spPr>
        <p:txBody>
          <a:bodyPr/>
          <a:lstStyle/>
          <a:p>
            <a:pPr eaLnBrk="1" hangingPunct="1"/>
            <a:r>
              <a:rPr lang="de-DE" altLang="de-DE" sz="1000" dirty="0"/>
              <a:t>Im Fenster „Prüfliste auswählen“ können Sie zunächst </a:t>
            </a:r>
            <a:r>
              <a:rPr lang="de-DE" altLang="de-DE" sz="1000" baseline="0" dirty="0"/>
              <a:t>den Strukturbereich wählen, aus dem Sie einen Prüffall übernehmen möchten (hier: </a:t>
            </a:r>
            <a:r>
              <a:rPr lang="de-DE" altLang="de-DE" sz="1000" b="1" baseline="0" dirty="0"/>
              <a:t>Inhalt</a:t>
            </a:r>
            <a:r>
              <a:rPr lang="de-DE" altLang="de-DE" sz="1000" baseline="0" dirty="0"/>
              <a:t>). Dann klicken Sie sich durch den Strukturbaum und wählen den Prüffall aus (hier: </a:t>
            </a:r>
            <a:r>
              <a:rPr lang="de-DE" altLang="de-DE" sz="1000" b="1" baseline="0" dirty="0"/>
              <a:t>5.3.1 Gefahrstoffe</a:t>
            </a:r>
            <a:r>
              <a:rPr lang="de-DE" altLang="de-DE" sz="1000" baseline="0" dirty="0"/>
              <a:t>).</a:t>
            </a:r>
          </a:p>
          <a:p>
            <a:pPr eaLnBrk="1" hangingPunct="1"/>
            <a:endParaRPr lang="de-DE" altLang="de-DE" sz="1000" baseline="0" dirty="0"/>
          </a:p>
          <a:p>
            <a:pPr eaLnBrk="1" hangingPunct="1"/>
            <a:r>
              <a:rPr lang="de-DE" sz="1000" b="0" i="0" kern="1200" dirty="0">
                <a:solidFill>
                  <a:schemeClr val="tx1"/>
                </a:solidFill>
                <a:effectLst/>
                <a:latin typeface="+mn-lt"/>
                <a:ea typeface="+mn-ea"/>
                <a:cs typeface="+mn-cs"/>
              </a:rPr>
              <a:t>Unabhängig von der Platzierung der Prüflisten in der Inhaltsstruktur stehen sie generell für alle Betriebe zur Verfügung. Die</a:t>
            </a:r>
            <a:r>
              <a:rPr lang="de-DE" sz="1000" b="0" i="0" kern="1200" baseline="0" dirty="0">
                <a:solidFill>
                  <a:schemeClr val="tx1"/>
                </a:solidFill>
                <a:effectLst/>
                <a:latin typeface="+mn-lt"/>
                <a:ea typeface="+mn-ea"/>
                <a:cs typeface="+mn-cs"/>
              </a:rPr>
              <a:t> Einsortierung der Prüflisten in ressortspezifische Ordner wie „Polizei“ oder „Landwirtschaft“ ist der Bearbeitung durch die teils ressortspezifischen Fachgruppen geschuldet.</a:t>
            </a:r>
          </a:p>
          <a:p>
            <a:pPr eaLnBrk="1" hangingPunct="1"/>
            <a:r>
              <a:rPr lang="de-DE" sz="1000" b="0" i="0" kern="1200" baseline="0" dirty="0">
                <a:solidFill>
                  <a:schemeClr val="tx1"/>
                </a:solidFill>
                <a:effectLst/>
                <a:latin typeface="+mn-lt"/>
                <a:ea typeface="+mn-ea"/>
                <a:cs typeface="+mn-cs"/>
              </a:rPr>
              <a:t>Beispielsweise finden Sie </a:t>
            </a:r>
            <a:r>
              <a:rPr lang="de-DE" sz="1000" b="0" i="0" kern="1200" dirty="0">
                <a:solidFill>
                  <a:schemeClr val="tx1"/>
                </a:solidFill>
                <a:effectLst/>
                <a:latin typeface="+mn-lt"/>
                <a:ea typeface="+mn-ea"/>
                <a:cs typeface="+mn-cs"/>
              </a:rPr>
              <a:t>die Prüfliste 4.2.4.3.7 Einsatz von Hochdruckreinigern im Ordner „Bundesverkehrsverwaltung“, weil sie</a:t>
            </a:r>
            <a:r>
              <a:rPr lang="de-DE" sz="1000" b="0" i="0" kern="1200" baseline="0" dirty="0">
                <a:solidFill>
                  <a:schemeClr val="tx1"/>
                </a:solidFill>
                <a:effectLst/>
                <a:latin typeface="+mn-lt"/>
                <a:ea typeface="+mn-ea"/>
                <a:cs typeface="+mn-cs"/>
              </a:rPr>
              <a:t> von dieser Fachgruppe für ihren Bereich erarbeitet wurde. Selbstverständlich kann sie aber</a:t>
            </a:r>
            <a:r>
              <a:rPr lang="de-DE" sz="1000" b="0" i="0" kern="1200" dirty="0">
                <a:solidFill>
                  <a:schemeClr val="tx1"/>
                </a:solidFill>
                <a:effectLst/>
                <a:latin typeface="+mn-lt"/>
                <a:ea typeface="+mn-ea"/>
                <a:cs typeface="+mn-cs"/>
              </a:rPr>
              <a:t> von allen Dienststellen eingesetzt werden, in denen Beschäftigte Arbeiten mit dem Hochdruckreiniger durchführen.</a:t>
            </a:r>
          </a:p>
          <a:p>
            <a:pPr eaLnBrk="1" hangingPunct="1"/>
            <a:endParaRPr lang="de-DE" sz="1000" b="0" i="0" kern="1200" dirty="0">
              <a:solidFill>
                <a:schemeClr val="tx1"/>
              </a:solidFill>
              <a:effectLst/>
              <a:latin typeface="+mn-lt"/>
              <a:ea typeface="+mn-ea"/>
              <a:cs typeface="+mn-cs"/>
            </a:endParaRPr>
          </a:p>
          <a:p>
            <a:pPr eaLnBrk="1" hangingPunct="1"/>
            <a:r>
              <a:rPr lang="de-DE" sz="1000" b="0" i="0" kern="1200" dirty="0">
                <a:solidFill>
                  <a:srgbClr val="FF0000"/>
                </a:solidFill>
                <a:effectLst/>
                <a:latin typeface="+mn-lt"/>
                <a:ea typeface="+mn-ea"/>
                <a:cs typeface="+mn-cs"/>
              </a:rPr>
              <a:t>Eine </a:t>
            </a:r>
            <a:r>
              <a:rPr lang="de-DE" sz="1000" b="0" i="0" kern="1200" baseline="0" dirty="0">
                <a:solidFill>
                  <a:srgbClr val="FF0000"/>
                </a:solidFill>
                <a:effectLst/>
                <a:latin typeface="+mn-lt"/>
                <a:ea typeface="+mn-ea"/>
                <a:cs typeface="+mn-cs"/>
              </a:rPr>
              <a:t>weitere Prüfliste zufügen (hier: </a:t>
            </a:r>
            <a:r>
              <a:rPr lang="de-DE" sz="1000" b="1" i="0" kern="1200" baseline="0" dirty="0">
                <a:solidFill>
                  <a:srgbClr val="FF0000"/>
                </a:solidFill>
                <a:effectLst/>
                <a:latin typeface="+mn-lt"/>
                <a:ea typeface="+mn-ea"/>
                <a:cs typeface="+mn-cs"/>
              </a:rPr>
              <a:t>5.3.1 Gefahrstoffe</a:t>
            </a:r>
            <a:r>
              <a:rPr lang="de-DE" sz="1000" b="0" i="0" kern="1200" baseline="0" dirty="0">
                <a:solidFill>
                  <a:srgbClr val="FF0000"/>
                </a:solidFill>
                <a:effectLst/>
                <a:latin typeface="+mn-lt"/>
                <a:ea typeface="+mn-ea"/>
                <a:cs typeface="+mn-cs"/>
              </a:rPr>
              <a:t>).</a:t>
            </a:r>
            <a:endParaRPr lang="de-DE" sz="1000" b="0" i="0" kern="1200" dirty="0">
              <a:solidFill>
                <a:srgbClr val="FF0000"/>
              </a:solidFill>
              <a:effectLst/>
              <a:latin typeface="+mn-lt"/>
              <a:ea typeface="+mn-ea"/>
              <a:cs typeface="+mn-cs"/>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12</a:t>
            </a:fld>
            <a:endParaRPr lang="de-DE" altLang="de-DE" dirty="0"/>
          </a:p>
        </p:txBody>
      </p:sp>
      <p:sp>
        <p:nvSpPr>
          <p:cNvPr id="3" name="Fußzeilenplatzhalter 2">
            <a:extLst>
              <a:ext uri="{FF2B5EF4-FFF2-40B4-BE49-F238E27FC236}">
                <a16:creationId xmlns:a16="http://schemas.microsoft.com/office/drawing/2014/main" id="{DF871074-B216-40B5-A607-CCF22B833C89}"/>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izenplatzhalter 2"/>
          <p:cNvSpPr>
            <a:spLocks noGrp="1"/>
          </p:cNvSpPr>
          <p:nvPr>
            <p:ph type="body" idx="1"/>
          </p:nvPr>
        </p:nvSpPr>
        <p:spPr>
          <a:noFill/>
        </p:spPr>
        <p:txBody>
          <a:bodyPr/>
          <a:lstStyle/>
          <a:p>
            <a:pPr eaLnBrk="1" hangingPunct="1"/>
            <a:r>
              <a:rPr lang="de-DE" altLang="de-DE" sz="1000" dirty="0"/>
              <a:t>Wenn beispielsweise</a:t>
            </a:r>
            <a:r>
              <a:rPr lang="de-DE" altLang="de-DE" sz="1000" baseline="0" dirty="0"/>
              <a:t> die Prüfliste 4.3.5.1 Leitern und Tritte zentral für alle im Betrieb verwendeten Leitern und Tritte bearbeitet wird, kann sie hier beim Hausmeister entfallen.</a:t>
            </a:r>
            <a:endParaRPr lang="de-DE" sz="1000" b="0" i="0" kern="1200" dirty="0">
              <a:solidFill>
                <a:schemeClr val="tx1"/>
              </a:solidFill>
              <a:effectLst/>
              <a:latin typeface="+mn-lt"/>
              <a:ea typeface="+mn-ea"/>
              <a:cs typeface="+mn-cs"/>
            </a:endParaRPr>
          </a:p>
          <a:p>
            <a:pPr eaLnBrk="1" hangingPunct="1"/>
            <a:endParaRPr lang="de-DE" sz="1000" b="0" i="0" kern="1200" dirty="0">
              <a:solidFill>
                <a:schemeClr val="tx1"/>
              </a:solidFill>
              <a:effectLst/>
              <a:latin typeface="+mn-lt"/>
              <a:ea typeface="+mn-ea"/>
              <a:cs typeface="+mn-cs"/>
            </a:endParaRPr>
          </a:p>
          <a:p>
            <a:pPr eaLnBrk="1" hangingPunct="1"/>
            <a:r>
              <a:rPr lang="de-DE" sz="1000" b="0" i="0" kern="1200" baseline="0" dirty="0">
                <a:solidFill>
                  <a:srgbClr val="FF0000"/>
                </a:solidFill>
                <a:effectLst/>
                <a:latin typeface="+mn-lt"/>
                <a:ea typeface="+mn-ea"/>
                <a:cs typeface="+mn-cs"/>
              </a:rPr>
              <a:t>Eine Prüfliste löschen (hier: </a:t>
            </a:r>
            <a:r>
              <a:rPr lang="de-DE" sz="1000" b="1" i="0" kern="1200" baseline="0" dirty="0">
                <a:solidFill>
                  <a:srgbClr val="FF0000"/>
                </a:solidFill>
                <a:effectLst/>
                <a:latin typeface="+mn-lt"/>
                <a:ea typeface="+mn-ea"/>
                <a:cs typeface="+mn-cs"/>
              </a:rPr>
              <a:t>4.3.5.1 Leitern und Tritte</a:t>
            </a:r>
            <a:r>
              <a:rPr lang="de-DE" sz="1000" b="0" i="0" kern="1200" baseline="0" dirty="0">
                <a:solidFill>
                  <a:srgbClr val="FF0000"/>
                </a:solidFill>
                <a:effectLst/>
                <a:latin typeface="+mn-lt"/>
                <a:ea typeface="+mn-ea"/>
                <a:cs typeface="+mn-cs"/>
              </a:rPr>
              <a:t>).</a:t>
            </a:r>
            <a:endParaRPr lang="de-DE" sz="1000" b="0" i="0" kern="1200" dirty="0">
              <a:solidFill>
                <a:srgbClr val="FF0000"/>
              </a:solidFill>
              <a:effectLst/>
              <a:latin typeface="+mn-lt"/>
              <a:ea typeface="+mn-ea"/>
              <a:cs typeface="+mn-cs"/>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13</a:t>
            </a:fld>
            <a:endParaRPr lang="de-DE" altLang="de-DE" dirty="0"/>
          </a:p>
        </p:txBody>
      </p:sp>
      <p:sp>
        <p:nvSpPr>
          <p:cNvPr id="3" name="Fußzeilenplatzhalter 2">
            <a:extLst>
              <a:ext uri="{FF2B5EF4-FFF2-40B4-BE49-F238E27FC236}">
                <a16:creationId xmlns:a16="http://schemas.microsoft.com/office/drawing/2014/main" id="{B8157985-411B-45AF-901C-FDE77CD567FC}"/>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izenplatzhalter 2"/>
          <p:cNvSpPr>
            <a:spLocks noGrp="1"/>
          </p:cNvSpPr>
          <p:nvPr>
            <p:ph type="body" idx="1"/>
          </p:nvPr>
        </p:nvSpPr>
        <p:spPr>
          <a:noFill/>
        </p:spPr>
        <p:txBody>
          <a:bodyPr/>
          <a:lstStyle/>
          <a:p>
            <a:pPr eaLnBrk="1" hangingPunct="1"/>
            <a:r>
              <a:rPr lang="de-DE" sz="1000" b="0" i="0" kern="1200" dirty="0">
                <a:solidFill>
                  <a:srgbClr val="FF0000"/>
                </a:solidFill>
                <a:effectLst/>
                <a:latin typeface="+mn-lt"/>
                <a:ea typeface="+mn-ea"/>
                <a:cs typeface="+mn-cs"/>
              </a:rPr>
              <a:t>In der</a:t>
            </a:r>
            <a:r>
              <a:rPr lang="de-DE" sz="1000" b="0" i="0" kern="1200" baseline="0" dirty="0">
                <a:solidFill>
                  <a:srgbClr val="FF0000"/>
                </a:solidFill>
                <a:effectLst/>
                <a:latin typeface="+mn-lt"/>
                <a:ea typeface="+mn-ea"/>
                <a:cs typeface="+mn-cs"/>
              </a:rPr>
              <a:t> Prüfliste Hausmeister die Nummern </a:t>
            </a:r>
            <a:r>
              <a:rPr lang="de-DE" sz="1000" b="1" i="0" kern="1200" baseline="0" dirty="0">
                <a:solidFill>
                  <a:srgbClr val="FF0000"/>
                </a:solidFill>
                <a:effectLst/>
                <a:latin typeface="+mn-lt"/>
                <a:ea typeface="+mn-ea"/>
                <a:cs typeface="+mn-cs"/>
              </a:rPr>
              <a:t>3</a:t>
            </a:r>
            <a:r>
              <a:rPr lang="de-DE" sz="1000" b="0" i="0" kern="1200" baseline="0" dirty="0">
                <a:solidFill>
                  <a:srgbClr val="FF0000"/>
                </a:solidFill>
                <a:effectLst/>
                <a:latin typeface="+mn-lt"/>
                <a:ea typeface="+mn-ea"/>
                <a:cs typeface="+mn-cs"/>
              </a:rPr>
              <a:t> und </a:t>
            </a:r>
            <a:r>
              <a:rPr lang="de-DE" sz="1000" b="1" i="0" kern="1200" baseline="0" dirty="0">
                <a:solidFill>
                  <a:srgbClr val="FF0000"/>
                </a:solidFill>
                <a:effectLst/>
                <a:latin typeface="+mn-lt"/>
                <a:ea typeface="+mn-ea"/>
                <a:cs typeface="+mn-cs"/>
              </a:rPr>
              <a:t>3.1</a:t>
            </a:r>
            <a:r>
              <a:rPr lang="de-DE" sz="1000" b="0" i="0" kern="1200" baseline="0" dirty="0">
                <a:solidFill>
                  <a:srgbClr val="FF0000"/>
                </a:solidFill>
                <a:effectLst/>
                <a:latin typeface="+mn-lt"/>
                <a:ea typeface="+mn-ea"/>
                <a:cs typeface="+mn-cs"/>
              </a:rPr>
              <a:t> markieren und abwählen.</a:t>
            </a:r>
            <a:endParaRPr lang="de-DE" sz="1000" b="0" i="0" kern="1200" dirty="0">
              <a:solidFill>
                <a:srgbClr val="FF0000"/>
              </a:solidFill>
              <a:effectLst/>
              <a:latin typeface="+mn-lt"/>
              <a:ea typeface="+mn-ea"/>
              <a:cs typeface="+mn-cs"/>
            </a:endParaRPr>
          </a:p>
          <a:p>
            <a:pPr eaLnBrk="1" hangingPunct="1"/>
            <a:endParaRPr lang="de-DE" altLang="de-DE" sz="1000" b="1" dirty="0"/>
          </a:p>
          <a:p>
            <a:pPr eaLnBrk="1" hangingPunct="1"/>
            <a:r>
              <a:rPr lang="de-DE" altLang="de-DE" sz="1000" dirty="0"/>
              <a:t>Fragen aus dem Inhalt-Ordner </a:t>
            </a:r>
            <a:r>
              <a:rPr lang="de-DE" altLang="de-DE" sz="1000" b="1" dirty="0"/>
              <a:t>3.1 Obligatorische Beurteilungen </a:t>
            </a:r>
            <a:r>
              <a:rPr lang="de-DE" altLang="de-DE" sz="1000" dirty="0"/>
              <a:t>sind grundsätzlich nicht abwählbar. Diese Fragen müssen beantwortet werden. Nur wenige Fragen wurden in diesen Listen davon ausgenommen, beispielsweise die Fragen zu stationären Feuerlöschanlagen in der Prüfliste Brandschutz oder die Frage zum Sanitätsraum in der Prüfliste Erste Hilfe.</a:t>
            </a:r>
          </a:p>
          <a:p>
            <a:pPr eaLnBrk="1" hangingPunct="1"/>
            <a:r>
              <a:rPr lang="de-DE" altLang="de-DE" sz="1000" dirty="0"/>
              <a:t>Alle anderen Fragen aus dem Inhalt der Handlungshilfe sind abwählbar. Es liegt in der Verantwortung der Dienststelle / des Unternehmens, welche Fragen bewusst aus der Gefährdungsbeurteilung herausgenommen werden.</a:t>
            </a:r>
          </a:p>
          <a:p>
            <a:pPr eaLnBrk="1" hangingPunct="1"/>
            <a:endParaRPr lang="de-DE" altLang="de-DE" sz="1000" dirty="0"/>
          </a:p>
          <a:p>
            <a:pPr eaLnBrk="1" hangingPunct="1"/>
            <a:r>
              <a:rPr lang="de-DE" altLang="de-DE" sz="1000" baseline="0" dirty="0"/>
              <a:t>Sie können sich über den Filter alle abgewählten Fragen auf einen Blick anzeigen lassen. Im Ausdruck des Reiters Ergebnis und Maßnahmen werden die abgewählten Fragen ebenfalls angezeigt, sortiert nach den Registerkarten.</a:t>
            </a:r>
            <a:endParaRPr lang="de-DE" altLang="de-DE" sz="1000" b="1"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14</a:t>
            </a:fld>
            <a:endParaRPr lang="de-DE" altLang="de-DE" dirty="0"/>
          </a:p>
        </p:txBody>
      </p:sp>
      <p:sp>
        <p:nvSpPr>
          <p:cNvPr id="3" name="Fußzeilenplatzhalter 2">
            <a:extLst>
              <a:ext uri="{FF2B5EF4-FFF2-40B4-BE49-F238E27FC236}">
                <a16:creationId xmlns:a16="http://schemas.microsoft.com/office/drawing/2014/main" id="{FFB75C97-6F83-4EA1-8E79-20EFDE6BC0C3}"/>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izenplatzhalter 2"/>
          <p:cNvSpPr>
            <a:spLocks noGrp="1"/>
          </p:cNvSpPr>
          <p:nvPr>
            <p:ph type="body" idx="1"/>
          </p:nvPr>
        </p:nvSpPr>
        <p:spPr>
          <a:noFill/>
        </p:spPr>
        <p:txBody>
          <a:bodyPr/>
          <a:lstStyle/>
          <a:p>
            <a:pPr eaLnBrk="1" hangingPunct="1"/>
            <a:r>
              <a:rPr lang="de-DE" sz="1000" b="0" i="0" kern="1200" dirty="0">
                <a:solidFill>
                  <a:srgbClr val="FF0000"/>
                </a:solidFill>
                <a:effectLst/>
                <a:latin typeface="+mn-lt"/>
                <a:ea typeface="+mn-ea"/>
                <a:cs typeface="+mn-cs"/>
              </a:rPr>
              <a:t>In einer Liste eine Kapitelüberschrift markieren und abwählen (hier:</a:t>
            </a:r>
            <a:r>
              <a:rPr lang="de-DE" sz="1000" b="0" i="0" kern="1200" baseline="0" dirty="0">
                <a:solidFill>
                  <a:srgbClr val="FF0000"/>
                </a:solidFill>
                <a:effectLst/>
                <a:latin typeface="+mn-lt"/>
                <a:ea typeface="+mn-ea"/>
                <a:cs typeface="+mn-cs"/>
              </a:rPr>
              <a:t> </a:t>
            </a:r>
            <a:r>
              <a:rPr lang="de-DE" sz="1000" b="1" i="0" kern="1200" baseline="0" dirty="0">
                <a:solidFill>
                  <a:srgbClr val="FF0000"/>
                </a:solidFill>
                <a:effectLst/>
                <a:latin typeface="+mn-lt"/>
                <a:ea typeface="+mn-ea"/>
                <a:cs typeface="+mn-cs"/>
              </a:rPr>
              <a:t>4.1.3.1 Pflege von Grünanlagen</a:t>
            </a:r>
            <a:r>
              <a:rPr lang="de-DE" sz="1000" b="0" i="0" kern="1200" baseline="0" dirty="0">
                <a:solidFill>
                  <a:srgbClr val="FF0000"/>
                </a:solidFill>
                <a:effectLst/>
                <a:latin typeface="+mn-lt"/>
                <a:ea typeface="+mn-ea"/>
                <a:cs typeface="+mn-cs"/>
              </a:rPr>
              <a:t> , </a:t>
            </a:r>
            <a:r>
              <a:rPr lang="de-DE" sz="1000" b="1" i="0" kern="1200" baseline="0" dirty="0">
                <a:solidFill>
                  <a:srgbClr val="FF0000"/>
                </a:solidFill>
                <a:effectLst/>
                <a:latin typeface="+mn-lt"/>
                <a:ea typeface="+mn-ea"/>
                <a:cs typeface="+mn-cs"/>
              </a:rPr>
              <a:t>Kapitelüberschrift 2</a:t>
            </a:r>
            <a:r>
              <a:rPr lang="de-DE" sz="1000" b="0" i="0" kern="1200" baseline="0" dirty="0">
                <a:solidFill>
                  <a:srgbClr val="FF0000"/>
                </a:solidFill>
                <a:effectLst/>
                <a:latin typeface="+mn-lt"/>
                <a:ea typeface="+mn-ea"/>
                <a:cs typeface="+mn-cs"/>
              </a:rPr>
              <a:t>).</a:t>
            </a:r>
            <a:endParaRPr lang="de-DE" altLang="de-DE" sz="1000" b="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15</a:t>
            </a:fld>
            <a:endParaRPr lang="de-DE" altLang="de-DE" dirty="0"/>
          </a:p>
        </p:txBody>
      </p:sp>
      <p:sp>
        <p:nvSpPr>
          <p:cNvPr id="3" name="Fußzeilenplatzhalter 2">
            <a:extLst>
              <a:ext uri="{FF2B5EF4-FFF2-40B4-BE49-F238E27FC236}">
                <a16:creationId xmlns:a16="http://schemas.microsoft.com/office/drawing/2014/main" id="{16CA0FC1-05A6-49EC-AB00-0038C432664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Wie zuvor beschrieben,</a:t>
            </a:r>
            <a:r>
              <a:rPr lang="de-DE" altLang="de-DE" sz="1000" baseline="0" dirty="0"/>
              <a:t> ist die </a:t>
            </a:r>
            <a:r>
              <a:rPr lang="de-DE" altLang="de-DE" sz="1000" baseline="0" dirty="0">
                <a:solidFill>
                  <a:srgbClr val="000000"/>
                </a:solidFill>
              </a:rPr>
              <a:t>Struktur von Prüflisten aus dem Inhalt bzw. Betriebsspezifischen Inhalt nicht veränderbar (nur das Ausblenden von Fragen ist möglich). Weitere Fragen können Sie über die letzte Registerkarte „Weitere Prüffragen“ zufügen.</a:t>
            </a:r>
          </a:p>
          <a:p>
            <a:pPr eaLnBrk="1" hangingPunct="1"/>
            <a:r>
              <a:rPr lang="de-DE" altLang="de-DE" sz="1000" dirty="0"/>
              <a:t>Fragen, die in dieser Registerkarte manuell eingegeben (Eigene Frage zufügen) oder übernommen wurden (Fragen aus Prüflisten zufügen), können Sie anschließend in ihrer Gesamtheit ändern.</a:t>
            </a:r>
          </a:p>
          <a:p>
            <a:pPr eaLnBrk="1" hangingPunct="1"/>
            <a:endParaRPr lang="de-DE" altLang="de-DE" sz="1000" baseline="0" dirty="0">
              <a:solidFill>
                <a:srgbClr val="000000"/>
              </a:solidFill>
            </a:endParaRPr>
          </a:p>
          <a:p>
            <a:r>
              <a:rPr lang="de-DE" altLang="de-DE" sz="1000" kern="1200" dirty="0">
                <a:solidFill>
                  <a:schemeClr val="tx1"/>
                </a:solidFill>
                <a:latin typeface="+mn-lt"/>
                <a:ea typeface="+mn-ea"/>
                <a:cs typeface="+mn-cs"/>
              </a:rPr>
              <a:t>„Fragen importieren“: </a:t>
            </a:r>
            <a:r>
              <a:rPr lang="de-DE" altLang="de-DE" sz="1000" dirty="0"/>
              <a:t>Vorgesehen war eine Möglichkeit, Prüflisten aus einem Excel- bzw. CSV-Format in die HH 4.0 zu importieren. Leider ist die Umsetzung nicht anwenderfreundlich. Wer es dennoch</a:t>
            </a:r>
            <a:r>
              <a:rPr lang="de-DE" altLang="de-DE" sz="1000" baseline="0" dirty="0"/>
              <a:t> </a:t>
            </a:r>
            <a:r>
              <a:rPr lang="de-DE" altLang="de-DE" sz="1000" dirty="0"/>
              <a:t>versuchen möchte: Bei den Übungsdateien finden Sie die Excel-Tabelle „Beschreibung für den CSV-Import“. Dort ist beschrieben, welche Voraussetzungen erfüllt werden müssen.</a:t>
            </a:r>
            <a:endParaRPr lang="de-DE" altLang="de-DE" sz="1000" baseline="0" dirty="0">
              <a:solidFill>
                <a:srgbClr val="00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16</a:t>
            </a:fld>
            <a:endParaRPr lang="de-DE" altLang="de-DE" dirty="0"/>
          </a:p>
        </p:txBody>
      </p:sp>
      <p:sp>
        <p:nvSpPr>
          <p:cNvPr id="3" name="Fußzeilenplatzhalter 2">
            <a:extLst>
              <a:ext uri="{FF2B5EF4-FFF2-40B4-BE49-F238E27FC236}">
                <a16:creationId xmlns:a16="http://schemas.microsoft.com/office/drawing/2014/main" id="{224E3DEA-D765-4CD4-94B8-9728095011BB}"/>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20" name="Rectangle 3"/>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FF0000"/>
                </a:solidFill>
              </a:rPr>
              <a:t>Eine eigene Frage zufügen.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dirty="0">
              <a:solidFill>
                <a:srgbClr val="FF0000"/>
              </a:solidFill>
            </a:endParaRPr>
          </a:p>
          <a:p>
            <a:pPr eaLnBrk="1" hangingPunct="1"/>
            <a:r>
              <a:rPr lang="de-DE" altLang="de-DE" sz="1000" dirty="0"/>
              <a:t>Setzen Sie den Haken bei </a:t>
            </a:r>
            <a:r>
              <a:rPr lang="de-DE" altLang="de-DE" sz="1000" b="1" dirty="0"/>
              <a:t>Überschrift</a:t>
            </a:r>
            <a:r>
              <a:rPr lang="de-DE" altLang="de-DE" sz="1000" dirty="0"/>
              <a:t>, können nur die Einträge der Felder Nummer und Frage gespeichert werden.</a:t>
            </a:r>
          </a:p>
          <a:p>
            <a:pPr eaLnBrk="1" hangingPunct="1"/>
            <a:r>
              <a:rPr lang="de-DE" altLang="de-DE" sz="1000" dirty="0"/>
              <a:t>Entfernen Sie den Haken bei </a:t>
            </a:r>
            <a:r>
              <a:rPr lang="de-DE" altLang="de-DE" sz="1000" b="1" dirty="0"/>
              <a:t>Abwählbar</a:t>
            </a:r>
            <a:r>
              <a:rPr lang="de-DE" altLang="de-DE" sz="1000" dirty="0"/>
              <a:t>, kann die Frage später nicht abwählt werden (die Abwählfunktion ist ausgeblendet). </a:t>
            </a:r>
          </a:p>
          <a:p>
            <a:pPr eaLnBrk="1" hangingPunct="1"/>
            <a:r>
              <a:rPr lang="de-DE" altLang="de-DE" sz="1000" dirty="0"/>
              <a:t>Da die </a:t>
            </a:r>
            <a:r>
              <a:rPr lang="de-DE" altLang="de-DE" sz="1000" b="1" dirty="0"/>
              <a:t>Lösungsansätze</a:t>
            </a:r>
            <a:r>
              <a:rPr lang="de-DE" altLang="de-DE" sz="1000" dirty="0"/>
              <a:t> später bei der Bearbeitung der ermittelten Gefährdung einzeln auswählbar sein sollen, müssen Sie sie hier einzeln eingeben. Natürlich können trotzdem mehrere Maßnahmen in ein Feld eingetragen werden. Dann sind sie zwar nur als Gesamtpaket auswählbar, der Text kann aber nach dem Übernehmen verändert werden.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17</a:t>
            </a:fld>
            <a:endParaRPr lang="de-DE" altLang="de-DE" dirty="0"/>
          </a:p>
        </p:txBody>
      </p:sp>
      <p:sp>
        <p:nvSpPr>
          <p:cNvPr id="3" name="Fußzeilenplatzhalter 2">
            <a:extLst>
              <a:ext uri="{FF2B5EF4-FFF2-40B4-BE49-F238E27FC236}">
                <a16:creationId xmlns:a16="http://schemas.microsoft.com/office/drawing/2014/main" id="{AB398376-965E-46BB-AF15-78DFCB5AC28F}"/>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izenplatzhalter 2"/>
          <p:cNvSpPr>
            <a:spLocks noGrp="1"/>
          </p:cNvSpPr>
          <p:nvPr>
            <p:ph type="body" idx="1"/>
          </p:nvPr>
        </p:nvSpPr>
        <p:spPr>
          <a:noFill/>
        </p:spPr>
        <p:txBody>
          <a:bodyPr/>
          <a:lstStyle/>
          <a:p>
            <a:pPr eaLnBrk="1" hangingPunct="1"/>
            <a:r>
              <a:rPr lang="de-DE" altLang="de-DE" sz="1000" dirty="0"/>
              <a:t>Sollten Sie beim Zusammenstellen von Fragen aus verschiedenen Prüflisten eine Frage zufügen, deren Nummer identisch</a:t>
            </a:r>
            <a:r>
              <a:rPr lang="de-DE" altLang="de-DE" sz="1000" baseline="0" dirty="0"/>
              <a:t> ist mit einer bereits vorhandenen Frage, </a:t>
            </a:r>
            <a:r>
              <a:rPr lang="de-DE" altLang="de-DE" sz="1000" dirty="0"/>
              <a:t>fordert das Programm vor dem Übernehmen eine Änderung der Nummer (da eine Nummer nicht zweimal in einer Prüfliste vorhanden sein darf). Bestätigen Sie den Hinweis und ändern Sie</a:t>
            </a:r>
            <a:r>
              <a:rPr lang="de-DE" altLang="de-DE" sz="1000" baseline="0" dirty="0"/>
              <a:t> in dem sich öffnenden Fenster die Nummer. Sofern Sie aktuell nicht wissen, welche Nummern bereits vergeben sind, wählen Sie eine sehr hohe Nummer. Sie können diese Eingabe korrigieren, nachdem Sie alle gewünschten Fragen übernommen haben.</a:t>
            </a:r>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18</a:t>
            </a:fld>
            <a:endParaRPr lang="de-DE" altLang="de-DE" dirty="0"/>
          </a:p>
        </p:txBody>
      </p:sp>
      <p:sp>
        <p:nvSpPr>
          <p:cNvPr id="3" name="Fußzeilenplatzhalter 2">
            <a:extLst>
              <a:ext uri="{FF2B5EF4-FFF2-40B4-BE49-F238E27FC236}">
                <a16:creationId xmlns:a16="http://schemas.microsoft.com/office/drawing/2014/main" id="{22A81AF7-DDA9-407C-AFC5-6DBDE34EF14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3827" name="Rectangle 3"/>
          <p:cNvSpPr>
            <a:spLocks noGrp="1"/>
          </p:cNvSpPr>
          <p:nvPr>
            <p:ph type="body" idx="1"/>
          </p:nvPr>
        </p:nvSpPr>
        <p:spPr/>
        <p:txBody>
          <a:bodyPr/>
          <a:lstStyle/>
          <a:p>
            <a:pPr eaLnBrk="1" hangingPunct="1"/>
            <a:r>
              <a:rPr lang="de-DE" altLang="de-DE" sz="1000" dirty="0"/>
              <a:t>Zum Bearbeiten</a:t>
            </a:r>
            <a:r>
              <a:rPr lang="de-DE" altLang="de-DE" sz="1000" baseline="0" dirty="0"/>
              <a:t> müssen Sie die jeweilige Frage markieren (Haken setzen).</a:t>
            </a:r>
          </a:p>
          <a:p>
            <a:pPr eaLnBrk="1" hangingPunct="1"/>
            <a:r>
              <a:rPr lang="de-DE" altLang="de-DE" sz="1000" baseline="0" dirty="0"/>
              <a:t>Die Lösungsansätze sind einzeln angelegt, daher müssen Sie sie einzeln bearbeiten (Haken setzen). Anderenfalls können sie bei der späteren Maßnahmenfestlegung nicht nach Bedarf ausgewählt werden.</a:t>
            </a:r>
          </a:p>
          <a:p>
            <a:pPr eaLnBrk="1" hangingPunct="1"/>
            <a:endParaRPr lang="de-DE" altLang="de-DE" sz="1000" baseline="0" dirty="0"/>
          </a:p>
          <a:p>
            <a:pPr eaLnBrk="1" hangingPunct="1"/>
            <a:r>
              <a:rPr lang="de-DE" altLang="de-DE" sz="1000" baseline="0" dirty="0"/>
              <a:t>In der Prüfliste finden Sie neben dem Stift (Prüffrage bearbeiten) noch weitere Symbole. Über die Pfeile und den Papierkorb können Sie die Fragen sortieren und löschen.</a:t>
            </a:r>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19</a:t>
            </a:fld>
            <a:endParaRPr lang="de-DE" altLang="de-DE" dirty="0"/>
          </a:p>
        </p:txBody>
      </p:sp>
      <p:sp>
        <p:nvSpPr>
          <p:cNvPr id="3" name="Fußzeilenplatzhalter 2">
            <a:extLst>
              <a:ext uri="{FF2B5EF4-FFF2-40B4-BE49-F238E27FC236}">
                <a16:creationId xmlns:a16="http://schemas.microsoft.com/office/drawing/2014/main" id="{CA8A8527-A703-4977-9173-A805061C075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p:cNvSpPr>
          <p:nvPr>
            <p:ph type="body" idx="1"/>
          </p:nvPr>
        </p:nvSpPr>
        <p:spPr>
          <a:noFill/>
        </p:spPr>
        <p:txBody>
          <a:bodyPr/>
          <a:lstStyle/>
          <a:p>
            <a:pPr eaLnBrk="1" hangingPunct="1"/>
            <a:endParaRPr lang="de-DE" altLang="de-DE"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a:t>
            </a:fld>
            <a:endParaRPr lang="de-DE" altLang="de-DE" dirty="0"/>
          </a:p>
        </p:txBody>
      </p:sp>
      <p:sp>
        <p:nvSpPr>
          <p:cNvPr id="3" name="Fußzeilenplatzhalter 2">
            <a:extLst>
              <a:ext uri="{FF2B5EF4-FFF2-40B4-BE49-F238E27FC236}">
                <a16:creationId xmlns:a16="http://schemas.microsoft.com/office/drawing/2014/main" id="{65272C91-9732-492A-AD18-CB23F376638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izenplatzhalter 2"/>
          <p:cNvSpPr>
            <a:spLocks noGrp="1"/>
          </p:cNvSpPr>
          <p:nvPr>
            <p:ph type="body" idx="1"/>
          </p:nvPr>
        </p:nvSpPr>
        <p:spPr>
          <a:noFill/>
        </p:spPr>
        <p:txBody>
          <a:bodyPr/>
          <a:lstStyle/>
          <a:p>
            <a:pPr eaLnBrk="1" hangingPunct="1"/>
            <a:endParaRPr lang="de-DE" altLang="de-DE"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20</a:t>
            </a:fld>
            <a:endParaRPr lang="de-DE" altLang="de-DE" dirty="0"/>
          </a:p>
        </p:txBody>
      </p:sp>
      <p:sp>
        <p:nvSpPr>
          <p:cNvPr id="3" name="Fußzeilenplatzhalter 2">
            <a:extLst>
              <a:ext uri="{FF2B5EF4-FFF2-40B4-BE49-F238E27FC236}">
                <a16:creationId xmlns:a16="http://schemas.microsoft.com/office/drawing/2014/main" id="{0DDBC073-93CB-49FA-A228-8E65BC9C254E}"/>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izenplatzhalter 2"/>
          <p:cNvSpPr>
            <a:spLocks noGrp="1"/>
          </p:cNvSpPr>
          <p:nvPr>
            <p:ph type="body" idx="1"/>
          </p:nvPr>
        </p:nvSpPr>
        <p:spPr>
          <a:noFill/>
        </p:spPr>
        <p:txBody>
          <a:bodyPr/>
          <a:lstStyle/>
          <a:p>
            <a:pPr eaLnBrk="1" hangingPunct="1">
              <a:defRPr/>
            </a:pPr>
            <a:r>
              <a:rPr lang="de-DE" altLang="de-DE" sz="1000" i="1" dirty="0">
                <a:solidFill>
                  <a:srgbClr val="6666FF"/>
                </a:solidFill>
              </a:rPr>
              <a:t>Wie Sie </a:t>
            </a:r>
            <a:r>
              <a:rPr lang="de-DE" altLang="de-DE" sz="1000" i="1" baseline="0" dirty="0">
                <a:solidFill>
                  <a:srgbClr val="6666FF"/>
                </a:solidFill>
              </a:rPr>
              <a:t>Ihre Eigenen Prüflisten/Vorlagen den Supervisoren übergeben, wird zum Ende des Bausteins erläutert.</a:t>
            </a:r>
            <a:endParaRPr lang="de-DE" altLang="de-DE" sz="1000" i="1" dirty="0">
              <a:solidFill>
                <a:srgbClr val="6666FF"/>
              </a:solidFill>
            </a:endParaRPr>
          </a:p>
          <a:p>
            <a:pPr eaLnBrk="1" hangingPunct="1">
              <a:defRPr/>
            </a:pPr>
            <a:r>
              <a:rPr lang="de-DE" altLang="de-DE" sz="1000" i="1" dirty="0">
                <a:solidFill>
                  <a:srgbClr val="6666FF"/>
                </a:solidFill>
              </a:rPr>
              <a:t>Wie die</a:t>
            </a:r>
            <a:r>
              <a:rPr lang="de-DE" altLang="de-DE" sz="1000" i="1" baseline="0" dirty="0">
                <a:solidFill>
                  <a:srgbClr val="6666FF"/>
                </a:solidFill>
              </a:rPr>
              <a:t> </a:t>
            </a:r>
            <a:r>
              <a:rPr lang="de-DE" altLang="de-DE" sz="1000" i="1" baseline="0" dirty="0" err="1">
                <a:solidFill>
                  <a:srgbClr val="6666FF"/>
                </a:solidFill>
              </a:rPr>
              <a:t>Supervisoren</a:t>
            </a:r>
            <a:r>
              <a:rPr lang="de-DE" altLang="de-DE" sz="1000" i="1" baseline="0" dirty="0">
                <a:solidFill>
                  <a:srgbClr val="6666FF"/>
                </a:solidFill>
              </a:rPr>
              <a:t> diese Prüflisten/Vorlagen im Betriebsspezifischen Inhalt zur Verfügung stellen, wird </a:t>
            </a:r>
            <a:r>
              <a:rPr lang="de-DE" altLang="de-DE" sz="1000" i="1" dirty="0">
                <a:solidFill>
                  <a:srgbClr val="6666FF"/>
                </a:solidFill>
              </a:rPr>
              <a:t>im »B</a:t>
            </a:r>
            <a:r>
              <a:rPr lang="de-DE" altLang="de-DE" sz="1000" i="1" cap="small" dirty="0">
                <a:solidFill>
                  <a:srgbClr val="6666FF"/>
                </a:solidFill>
              </a:rPr>
              <a:t>austein</a:t>
            </a:r>
            <a:r>
              <a:rPr lang="de-DE" altLang="de-DE" sz="1000" i="1" dirty="0">
                <a:solidFill>
                  <a:srgbClr val="6666FF"/>
                </a:solidFill>
              </a:rPr>
              <a:t> 2 ▪</a:t>
            </a:r>
            <a:r>
              <a:rPr lang="de-DE" altLang="de-DE" sz="1000" i="1" dirty="0">
                <a:solidFill>
                  <a:srgbClr val="6666FF"/>
                </a:solidFill>
                <a:sym typeface="Wingdings"/>
              </a:rPr>
              <a:t> </a:t>
            </a:r>
            <a:r>
              <a:rPr lang="de-DE" altLang="de-DE" sz="1000" i="1" dirty="0" err="1">
                <a:solidFill>
                  <a:srgbClr val="6666FF"/>
                </a:solidFill>
              </a:rPr>
              <a:t>Supervisoren</a:t>
            </a:r>
            <a:r>
              <a:rPr lang="de-DE" altLang="de-DE" sz="1000" i="1" dirty="0">
                <a:solidFill>
                  <a:srgbClr val="6666FF"/>
                </a:solidFill>
              </a:rPr>
              <a:t>« erläutert.</a:t>
            </a:r>
            <a:endParaRPr lang="de-DE" altLang="de-DE" sz="1000" dirty="0">
              <a:solidFill>
                <a:schemeClr val="tx1"/>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21</a:t>
            </a:fld>
            <a:endParaRPr lang="de-DE" altLang="de-DE" dirty="0"/>
          </a:p>
        </p:txBody>
      </p:sp>
      <p:sp>
        <p:nvSpPr>
          <p:cNvPr id="3" name="Fußzeilenplatzhalter 2">
            <a:extLst>
              <a:ext uri="{FF2B5EF4-FFF2-40B4-BE49-F238E27FC236}">
                <a16:creationId xmlns:a16="http://schemas.microsoft.com/office/drawing/2014/main" id="{7976CD37-BA06-4537-BBC3-905F7494F494}"/>
              </a:ext>
            </a:extLst>
          </p:cNvPr>
          <p:cNvSpPr>
            <a:spLocks noGrp="1"/>
          </p:cNvSpPr>
          <p:nvPr>
            <p:ph type="ftr" sz="quarter" idx="4"/>
          </p:nvPr>
        </p:nvSpPr>
        <p:spPr/>
        <p:txBody>
          <a:bodyPr/>
          <a:lstStyle/>
          <a:p>
            <a:pPr>
              <a:defRPr/>
            </a:pPr>
            <a:r>
              <a:rPr lang="de-DE" altLang="de-DE" dirty="0"/>
              <a:t>BAUSTEIN 3 ▪ Benutzerrolle: Anwendende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izenplatzhalter 2"/>
          <p:cNvSpPr>
            <a:spLocks noGrp="1"/>
          </p:cNvSpPr>
          <p:nvPr>
            <p:ph type="body" idx="1"/>
          </p:nvPr>
        </p:nvSpPr>
        <p:spPr/>
        <p:txBody>
          <a:bodyPr/>
          <a:lstStyle/>
          <a:p>
            <a:pPr eaLnBrk="1" hangingPunct="1">
              <a:defRPr/>
            </a:pPr>
            <a:r>
              <a:rPr lang="de-DE" altLang="de-DE" sz="1000" i="0" dirty="0">
                <a:solidFill>
                  <a:srgbClr val="FF0000"/>
                </a:solidFill>
              </a:rPr>
              <a:t>Eine Eigene Prüfliste anlegen</a:t>
            </a:r>
            <a:r>
              <a:rPr lang="de-DE" altLang="de-DE" sz="1000" i="0" baseline="0" dirty="0">
                <a:solidFill>
                  <a:srgbClr val="FF0000"/>
                </a:solidFill>
              </a:rPr>
              <a:t> und einen Namen vergeben. In Wiederholung der zuvor gezeigten Möglichkeiten können (aber müssen nicht) eigene Fragen angelegt oder Fragen übernommen werden. </a:t>
            </a:r>
            <a:endParaRPr lang="de-DE" altLang="de-DE" sz="1000" i="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22</a:t>
            </a:fld>
            <a:endParaRPr lang="de-DE" altLang="de-DE" dirty="0"/>
          </a:p>
        </p:txBody>
      </p:sp>
      <p:sp>
        <p:nvSpPr>
          <p:cNvPr id="3" name="Fußzeilenplatzhalter 2">
            <a:extLst>
              <a:ext uri="{FF2B5EF4-FFF2-40B4-BE49-F238E27FC236}">
                <a16:creationId xmlns:a16="http://schemas.microsoft.com/office/drawing/2014/main" id="{E59E19F6-370F-4C7A-9962-77A98E7BA15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izenplatzhalter 2"/>
          <p:cNvSpPr>
            <a:spLocks noGrp="1"/>
          </p:cNvSpPr>
          <p:nvPr>
            <p:ph type="body" idx="1"/>
          </p:nvPr>
        </p:nvSpPr>
        <p:spPr/>
        <p:txBody>
          <a:bodyPr/>
          <a:lstStyle/>
          <a:p>
            <a:pPr eaLnBrk="1" hangingPunct="1">
              <a:defRPr/>
            </a:pPr>
            <a:r>
              <a:rPr lang="de-DE" altLang="de-DE" sz="1000" dirty="0"/>
              <a:t>Der Prüfliste sollte einen Namenszusatz erhalten,</a:t>
            </a:r>
            <a:r>
              <a:rPr lang="de-DE" altLang="de-DE" sz="1000" baseline="0" dirty="0"/>
              <a:t> aus dem hervorgeht, worin sie sich vom Original unterscheidet.</a:t>
            </a:r>
          </a:p>
          <a:p>
            <a:pPr eaLnBrk="1" hangingPunct="1">
              <a:defRPr/>
            </a:pPr>
            <a:r>
              <a:rPr lang="de-DE" altLang="de-DE" sz="1000" baseline="0" dirty="0"/>
              <a:t>Als Eigene Vorlage bietet sich speziell </a:t>
            </a:r>
            <a:r>
              <a:rPr lang="de-DE" altLang="de-DE" sz="1000" baseline="0" dirty="0">
                <a:solidFill>
                  <a:srgbClr val="000000"/>
                </a:solidFill>
              </a:rPr>
              <a:t>die Prüfliste 4.1.1.1 Büro- und Bildschirmarbeitsplätze an. Diese vielgenutzte Prüfliste enthält eine Reihe von Fragen, die zentral beurteilt werden können, sowie andere Fragen, die nur individuell am Arbeitsplatz bzw. im Gespräch mit den Beschäftigten beantwortet werden können.</a:t>
            </a:r>
          </a:p>
          <a:p>
            <a:pPr eaLnBrk="1" hangingPunct="1">
              <a:defRPr/>
            </a:pPr>
            <a:r>
              <a:rPr lang="de-DE" altLang="de-DE" sz="1000" baseline="0" dirty="0">
                <a:solidFill>
                  <a:srgbClr val="000000"/>
                </a:solidFill>
              </a:rPr>
              <a:t>Wenn beispielsweise die Ausstattung der Räume mit ergonomischen Stühlen, höherverstellbaren Tischen, Lichtschutzvorrichtungen überall gleich ist, die Beschäftigten zu dieser Tätigkeit unterwiesen, in neuer Software geschult werden und ihnen die arbeitsmedizinische Vorsorge angeboten wird, können Sie diese Fragen in einer Vorlage belassen, während Sie die individuellen Fragen nach störenden Reflexionen, Lärm, Zugluft usw. ausblenden. Spiegelbildlich erstellen Sie eine Prüfliste, in denen Sie alle allgemeinen Fragen ausblenden.</a:t>
            </a:r>
          </a:p>
          <a:p>
            <a:pPr eaLnBrk="1" hangingPunct="1">
              <a:defRPr/>
            </a:pPr>
            <a:endParaRPr lang="de-DE" altLang="de-DE" sz="1000" baseline="0" dirty="0"/>
          </a:p>
          <a:p>
            <a:pPr eaLnBrk="1" hangingPunct="1">
              <a:defRPr/>
            </a:pPr>
            <a:r>
              <a:rPr lang="de-DE" altLang="de-DE" sz="1000" baseline="0" dirty="0">
                <a:solidFill>
                  <a:srgbClr val="FF0000"/>
                </a:solidFill>
              </a:rPr>
              <a:t>Je eine Vorlage aus Prüfliste </a:t>
            </a:r>
            <a:r>
              <a:rPr lang="de-DE" altLang="de-DE" sz="1000" b="1" baseline="0" dirty="0">
                <a:solidFill>
                  <a:srgbClr val="FF0000"/>
                </a:solidFill>
              </a:rPr>
              <a:t>4.1.1.1 Büro- und Bildschirmarbeitsplätze </a:t>
            </a:r>
            <a:r>
              <a:rPr lang="de-DE" altLang="de-DE" sz="1000" baseline="0" dirty="0">
                <a:solidFill>
                  <a:srgbClr val="FF0000"/>
                </a:solidFill>
              </a:rPr>
              <a:t>für allgemeine und individuelle Fragen erstellen. Siehe die beispielhaften PDF-Drucke in den Übungsdateien. Diese Beispiele sind nicht allgemeingültig und müssen den betrieblichen Gegebenheiten angepasst werden.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23</a:t>
            </a:fld>
            <a:endParaRPr lang="de-DE" altLang="de-DE" dirty="0"/>
          </a:p>
        </p:txBody>
      </p:sp>
      <p:sp>
        <p:nvSpPr>
          <p:cNvPr id="3" name="Fußzeilenplatzhalter 2">
            <a:extLst>
              <a:ext uri="{FF2B5EF4-FFF2-40B4-BE49-F238E27FC236}">
                <a16:creationId xmlns:a16="http://schemas.microsoft.com/office/drawing/2014/main" id="{C329AA0F-71D2-475B-AB61-8E7C35226B8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2" name="Rectangle 3"/>
          <p:cNvSpPr>
            <a:spLocks noGrp="1"/>
          </p:cNvSpPr>
          <p:nvPr>
            <p:ph type="body" idx="1"/>
          </p:nvPr>
        </p:nvSpPr>
        <p:spPr>
          <a:noFill/>
        </p:spPr>
        <p:txBody>
          <a:bodyPr/>
          <a:lstStyle/>
          <a:p>
            <a:pPr eaLnBrk="1" hangingPunct="1"/>
            <a:r>
              <a:rPr lang="de-DE" altLang="de-DE" sz="1000" dirty="0">
                <a:solidFill>
                  <a:srgbClr val="000000"/>
                </a:solidFill>
              </a:rPr>
              <a:t>Im abgebildeten Beispiel</a:t>
            </a:r>
            <a:r>
              <a:rPr lang="de-DE" altLang="de-DE" sz="1000" baseline="0" dirty="0">
                <a:solidFill>
                  <a:srgbClr val="000000"/>
                </a:solidFill>
              </a:rPr>
              <a:t> enthält die zugefügte Prüfliste Brandschutz bereits ein Dokument, da beim Hinzufügen der Prüfliste auch die angebotene Prüfliste Gefahrstoffe mit ihrem Vorwort übernommen wurde.</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000000"/>
                </a:solidFill>
              </a:rPr>
              <a:t>Beim</a:t>
            </a:r>
            <a:r>
              <a:rPr lang="de-DE" altLang="de-DE" sz="1000" baseline="0" dirty="0">
                <a:solidFill>
                  <a:srgbClr val="000000"/>
                </a:solidFill>
              </a:rPr>
              <a:t> Einfügen kopierter externer Daten in den Editor gehen viele F</a:t>
            </a:r>
            <a:r>
              <a:rPr lang="de-DE" altLang="de-DE" sz="1000" dirty="0">
                <a:solidFill>
                  <a:srgbClr val="000000"/>
                </a:solidFill>
              </a:rPr>
              <a:t>ormatierungen verloren. Falls erforderlich, müssen sie nachgearbeitet werden.</a:t>
            </a:r>
          </a:p>
          <a:p>
            <a:pPr eaLnBrk="1" hangingPunct="1"/>
            <a:endParaRPr lang="de-DE" altLang="de-DE" sz="1000" dirty="0">
              <a:solidFill>
                <a:srgbClr val="FF0000"/>
              </a:solidFill>
            </a:endParaRPr>
          </a:p>
          <a:p>
            <a:pPr eaLnBrk="1" hangingPunct="1"/>
            <a:r>
              <a:rPr lang="de-DE" altLang="de-DE" sz="1000" i="0" dirty="0">
                <a:solidFill>
                  <a:srgbClr val="FF0000"/>
                </a:solidFill>
              </a:rPr>
              <a:t>In</a:t>
            </a:r>
            <a:r>
              <a:rPr lang="de-DE" altLang="de-DE" sz="1000" i="0" baseline="0" dirty="0">
                <a:solidFill>
                  <a:srgbClr val="FF0000"/>
                </a:solidFill>
              </a:rPr>
              <a:t> einem Ordner des Benutzerarbeitsplaners </a:t>
            </a:r>
            <a:r>
              <a:rPr lang="de-DE" altLang="de-DE" sz="1000" i="0" dirty="0">
                <a:solidFill>
                  <a:srgbClr val="FF0000"/>
                </a:solidFill>
              </a:rPr>
              <a:t>die Prüfliste </a:t>
            </a:r>
            <a:r>
              <a:rPr lang="de-DE" altLang="de-DE" sz="1000" b="1" i="0" dirty="0">
                <a:solidFill>
                  <a:srgbClr val="FF0000"/>
                </a:solidFill>
              </a:rPr>
              <a:t>3.1.1 Brandschutz</a:t>
            </a:r>
            <a:r>
              <a:rPr lang="de-DE" altLang="de-DE" sz="1000" b="1" i="0" baseline="0" dirty="0">
                <a:solidFill>
                  <a:srgbClr val="FF0000"/>
                </a:solidFill>
              </a:rPr>
              <a:t> </a:t>
            </a:r>
            <a:r>
              <a:rPr lang="de-DE" altLang="de-DE" sz="1000" i="0" baseline="0" dirty="0">
                <a:solidFill>
                  <a:srgbClr val="FF0000"/>
                </a:solidFill>
              </a:rPr>
              <a:t>anlegen. </a:t>
            </a:r>
          </a:p>
          <a:p>
            <a:pPr eaLnBrk="1" hangingPunct="1"/>
            <a:r>
              <a:rPr lang="de-DE" altLang="de-DE" sz="1000" i="0" baseline="0" dirty="0">
                <a:solidFill>
                  <a:srgbClr val="FF0000"/>
                </a:solidFill>
              </a:rPr>
              <a:t>Im Dokumentenreiter der Prüfliste ein </a:t>
            </a:r>
            <a:r>
              <a:rPr lang="de-DE" altLang="de-DE" sz="1000" b="1" i="0" dirty="0">
                <a:solidFill>
                  <a:srgbClr val="FF0000"/>
                </a:solidFill>
              </a:rPr>
              <a:t>Internes Dokument anlegen </a:t>
            </a:r>
            <a:r>
              <a:rPr lang="de-DE" altLang="de-DE" sz="1000" i="0" dirty="0">
                <a:solidFill>
                  <a:srgbClr val="FF0000"/>
                </a:solidFill>
              </a:rPr>
              <a:t>und einen Text</a:t>
            </a:r>
            <a:r>
              <a:rPr lang="de-DE" altLang="de-DE" sz="1000" i="0" baseline="0" dirty="0">
                <a:solidFill>
                  <a:srgbClr val="FF0000"/>
                </a:solidFill>
              </a:rPr>
              <a:t> eintragen oder hineinkopieren (i</a:t>
            </a:r>
            <a:r>
              <a:rPr lang="de-DE" altLang="de-DE" sz="1000" i="0" dirty="0">
                <a:solidFill>
                  <a:srgbClr val="FF0000"/>
                </a:solidFill>
              </a:rPr>
              <a:t>n den Übungsdateien befindet sich die Datei „Brandschutzordnung.docx“ mit einem Auszug zum Kopieren).</a:t>
            </a:r>
          </a:p>
          <a:p>
            <a:pPr eaLnBrk="1" hangingPunct="1"/>
            <a:r>
              <a:rPr lang="de-DE" altLang="de-DE" sz="1000" i="0" dirty="0">
                <a:solidFill>
                  <a:srgbClr val="FF0000"/>
                </a:solidFill>
              </a:rPr>
              <a:t>Dokument schließen</a:t>
            </a:r>
            <a:r>
              <a:rPr lang="de-DE" altLang="de-DE" sz="1000" i="0" baseline="0" dirty="0">
                <a:solidFill>
                  <a:srgbClr val="FF0000"/>
                </a:solidFill>
              </a:rPr>
              <a:t> und speichern.</a:t>
            </a:r>
            <a:endParaRPr lang="de-DE" altLang="de-DE" sz="1000" i="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24</a:t>
            </a:fld>
            <a:endParaRPr lang="de-DE" altLang="de-DE" dirty="0"/>
          </a:p>
        </p:txBody>
      </p:sp>
      <p:sp>
        <p:nvSpPr>
          <p:cNvPr id="3" name="Fußzeilenplatzhalter 2">
            <a:extLst>
              <a:ext uri="{FF2B5EF4-FFF2-40B4-BE49-F238E27FC236}">
                <a16:creationId xmlns:a16="http://schemas.microsoft.com/office/drawing/2014/main" id="{821B267B-611C-4C15-9522-46C8BFD8D017}"/>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6" name="Rectangle 3"/>
          <p:cNvSpPr>
            <a:spLocks noGrp="1"/>
          </p:cNvSpPr>
          <p:nvPr>
            <p:ph type="body" idx="1"/>
          </p:nvPr>
        </p:nvSpPr>
        <p:spPr>
          <a:noFill/>
        </p:spPr>
        <p:txBody>
          <a:bodyPr/>
          <a:lstStyle/>
          <a:p>
            <a:pPr eaLnBrk="1" hangingPunct="1"/>
            <a:r>
              <a:rPr lang="de-DE" altLang="de-DE" sz="1000" dirty="0">
                <a:solidFill>
                  <a:srgbClr val="FF0000"/>
                </a:solidFill>
              </a:rPr>
              <a:t>„Neues</a:t>
            </a:r>
            <a:r>
              <a:rPr lang="de-DE" altLang="de-DE" sz="1000" baseline="0" dirty="0">
                <a:solidFill>
                  <a:srgbClr val="FF0000"/>
                </a:solidFill>
              </a:rPr>
              <a:t> Dokument“ umbenennen in „Brandschutzordnung“ und einen Bearbeitungsstand vergeben.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25</a:t>
            </a:fld>
            <a:endParaRPr lang="de-DE" altLang="de-DE" dirty="0"/>
          </a:p>
        </p:txBody>
      </p:sp>
      <p:sp>
        <p:nvSpPr>
          <p:cNvPr id="3" name="Fußzeilenplatzhalter 2">
            <a:extLst>
              <a:ext uri="{FF2B5EF4-FFF2-40B4-BE49-F238E27FC236}">
                <a16:creationId xmlns:a16="http://schemas.microsoft.com/office/drawing/2014/main" id="{834AFF7C-0A28-4243-8D4F-EB70045AB1B0}"/>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6" name="Rectangle 3"/>
          <p:cNvSpPr>
            <a:spLocks noGrp="1"/>
          </p:cNvSpPr>
          <p:nvPr>
            <p:ph type="body" idx="1"/>
          </p:nvPr>
        </p:nvSpPr>
        <p:spPr/>
        <p:txBody>
          <a:bodyPr/>
          <a:lstStyle/>
          <a:p>
            <a:pPr eaLnBrk="1" hangingPunct="1">
              <a:defRPr/>
            </a:pPr>
            <a:r>
              <a:rPr lang="de-DE" altLang="de-DE" sz="1000" dirty="0"/>
              <a:t>Bei</a:t>
            </a:r>
            <a:r>
              <a:rPr lang="de-DE" altLang="de-DE" sz="1000" baseline="0" dirty="0"/>
              <a:t> den </a:t>
            </a:r>
            <a:r>
              <a:rPr lang="de-DE" altLang="de-DE" sz="1000" b="1" baseline="0" dirty="0"/>
              <a:t>Links</a:t>
            </a:r>
            <a:r>
              <a:rPr lang="de-DE" altLang="de-DE" sz="1000" baseline="0" dirty="0"/>
              <a:t> empfehlen wir die Ziel-Einstellung „Neues Fenster“, damit der Link in einem neuen Fenster geöffnet wird. Anderenfalls wird die Seite der Handlungshilfe verlassen, und Sie müssen sich bei der Rückkehr neu anmelden. </a:t>
            </a:r>
          </a:p>
          <a:p>
            <a:pPr marL="171450" indent="-171450" eaLnBrk="1" hangingPunct="1">
              <a:buFont typeface="Arial" panose="020B0604020202020204" pitchFamily="34" charset="0"/>
              <a:buChar char="•"/>
              <a:defRPr/>
            </a:pPr>
            <a:r>
              <a:rPr lang="de-DE" altLang="de-DE" sz="1000" baseline="0" dirty="0"/>
              <a:t>Beim Öffnen des Dokuments im Lesemodus (im Dokumentenreiter auf das Dokument klicken) wird diese Einstellung umgesetzt.</a:t>
            </a:r>
          </a:p>
          <a:p>
            <a:pPr marL="171450" indent="-171450" eaLnBrk="1" hangingPunct="1">
              <a:buFont typeface="Arial" panose="020B0604020202020204" pitchFamily="34" charset="0"/>
              <a:buChar char="•"/>
              <a:defRPr/>
            </a:pPr>
            <a:r>
              <a:rPr lang="de-DE" altLang="de-DE" sz="1000" baseline="0" dirty="0"/>
              <a:t>Beim Öffnen des Dokuments zum Bearbeiten und in der Vorschau muss mit rechter Maustaste auf den Link geklickt und nochmals „Link in neuem Fenster öffnen“ ausgewählt werden. Gegebenenfalls ist diese Funktionalität auch vom Browser abhängig.</a:t>
            </a:r>
            <a:endParaRPr lang="de-DE" altLang="de-DE" sz="1000" dirty="0"/>
          </a:p>
          <a:p>
            <a:pPr eaLnBrk="1" hangingPunct="1">
              <a:defRPr/>
            </a:pPr>
            <a:endParaRPr lang="de-DE" altLang="de-DE" sz="1000" dirty="0"/>
          </a:p>
          <a:p>
            <a:pPr eaLnBrk="1" hangingPunct="1">
              <a:defRPr/>
            </a:pPr>
            <a:r>
              <a:rPr lang="de-DE" altLang="de-DE" sz="1000" b="1" dirty="0">
                <a:solidFill>
                  <a:srgbClr val="000000"/>
                </a:solidFill>
              </a:rPr>
              <a:t>Bilder</a:t>
            </a:r>
            <a:r>
              <a:rPr lang="de-DE" altLang="de-DE" sz="1000" dirty="0">
                <a:solidFill>
                  <a:srgbClr val="000000"/>
                </a:solidFill>
              </a:rPr>
              <a:t> werden meist bereits komprimiert eingefügt, um die Größenbeschränkung für Dokumente einhalten zu können. Die Größenbeschränkung für Interne Dokumente entspricht der Größenbeschränkung für Externe Dokumente. Standardmäßig ist sie auf etwa 10 MB beschränkt, das kann vom HH-Administrator bzw. von der IT geändert werden. </a:t>
            </a:r>
          </a:p>
          <a:p>
            <a:pPr eaLnBrk="1" hangingPunct="1">
              <a:defRPr/>
            </a:pPr>
            <a:r>
              <a:rPr lang="de-DE" altLang="de-DE" sz="1000" dirty="0">
                <a:solidFill>
                  <a:srgbClr val="000000"/>
                </a:solidFill>
              </a:rPr>
              <a:t>Sollte beim Speichern die Größenbeschränkung für das Interne Dokument überschritten werden, versucht das Programm eine weitere Komprimierung und zeigt dies mit einer Vorschau und einer Hinweismeldung an.</a:t>
            </a:r>
          </a:p>
          <a:p>
            <a:pPr eaLnBrk="1" hangingPunct="1">
              <a:defRPr/>
            </a:pPr>
            <a:endParaRPr lang="de-DE" altLang="de-DE" sz="1000" dirty="0">
              <a:solidFill>
                <a:srgbClr val="FF0000"/>
              </a:solidFill>
            </a:endParaRPr>
          </a:p>
          <a:p>
            <a:pPr eaLnBrk="1" hangingPunct="1">
              <a:defRPr/>
            </a:pPr>
            <a:r>
              <a:rPr lang="de-DE" altLang="de-DE" sz="1000" i="0" dirty="0">
                <a:solidFill>
                  <a:srgbClr val="FF0000"/>
                </a:solidFill>
              </a:rPr>
              <a:t>Ein Bild und einen</a:t>
            </a:r>
            <a:r>
              <a:rPr lang="de-DE" altLang="de-DE" sz="1000" i="0" baseline="0" dirty="0">
                <a:solidFill>
                  <a:srgbClr val="FF0000"/>
                </a:solidFill>
              </a:rPr>
              <a:t> Link einfügen (i</a:t>
            </a:r>
            <a:r>
              <a:rPr lang="de-DE" altLang="de-DE" sz="1000" i="0" dirty="0">
                <a:solidFill>
                  <a:srgbClr val="FF0000"/>
                </a:solidFill>
              </a:rPr>
              <a:t>n den Übungsdateien befindet sich die Datei „Bild für Editor; Feuerwehrmann.png“).</a:t>
            </a:r>
          </a:p>
          <a:p>
            <a:pPr eaLnBrk="1" hangingPunct="1">
              <a:defRPr/>
            </a:pPr>
            <a:r>
              <a:rPr lang="de-DE" altLang="de-DE" sz="1000" i="0" dirty="0">
                <a:solidFill>
                  <a:srgbClr val="FF0000"/>
                </a:solidFill>
              </a:rPr>
              <a:t>Als Link z. B. www.uv-bund-bahn.de/handlungshilfe.</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26</a:t>
            </a:fld>
            <a:endParaRPr lang="de-DE" altLang="de-DE" dirty="0"/>
          </a:p>
        </p:txBody>
      </p:sp>
      <p:sp>
        <p:nvSpPr>
          <p:cNvPr id="3" name="Fußzeilenplatzhalter 2">
            <a:extLst>
              <a:ext uri="{FF2B5EF4-FFF2-40B4-BE49-F238E27FC236}">
                <a16:creationId xmlns:a16="http://schemas.microsoft.com/office/drawing/2014/main" id="{54DCE88E-E859-4A0D-A41B-DED2D2923CE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izenplatzhalter 2"/>
          <p:cNvSpPr>
            <a:spLocks noGrp="1"/>
          </p:cNvSpPr>
          <p:nvPr>
            <p:ph type="body" idx="1"/>
          </p:nvPr>
        </p:nvSpPr>
        <p:spPr>
          <a:noFill/>
        </p:spPr>
        <p:txBody>
          <a:bodyPr/>
          <a:lstStyle/>
          <a:p>
            <a:pPr eaLnBrk="1" hangingPunct="1"/>
            <a:endParaRPr lang="de-DE" altLang="de-DE"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27</a:t>
            </a:fld>
            <a:endParaRPr lang="de-DE" altLang="de-DE" dirty="0"/>
          </a:p>
        </p:txBody>
      </p:sp>
      <p:sp>
        <p:nvSpPr>
          <p:cNvPr id="3" name="Fußzeilenplatzhalter 2">
            <a:extLst>
              <a:ext uri="{FF2B5EF4-FFF2-40B4-BE49-F238E27FC236}">
                <a16:creationId xmlns:a16="http://schemas.microsoft.com/office/drawing/2014/main" id="{673D7375-5EC7-41A0-B0BA-E70EDE7DA922}"/>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2" name="Rectangle 3"/>
          <p:cNvSpPr>
            <a:spLocks noGrp="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000" i="0" dirty="0">
                <a:solidFill>
                  <a:srgbClr val="FF0000"/>
                </a:solidFill>
              </a:rPr>
              <a:t>Ein Externes Dokument hochladen (in den Übungsdateien befindet sich die Datei „AUSHANG Verhalten im Brandfall.docx“).</a:t>
            </a:r>
            <a:endParaRPr lang="de-DE" altLang="de-DE" sz="1000" b="1" dirty="0"/>
          </a:p>
          <a:p>
            <a:endParaRPr lang="de-DE" altLang="de-DE" sz="1000" b="1" dirty="0"/>
          </a:p>
          <a:p>
            <a:r>
              <a:rPr lang="de-DE" altLang="de-DE" sz="1000" b="1" dirty="0"/>
              <a:t>Große Dateien hochladen: </a:t>
            </a:r>
            <a:r>
              <a:rPr lang="de-DE" altLang="de-DE" sz="1000" dirty="0"/>
              <a:t>Die Dateigröße ist auf ca. 10 MB beschränkt; diese Größe können</a:t>
            </a:r>
            <a:r>
              <a:rPr lang="de-DE" altLang="de-DE" sz="1000" baseline="0" dirty="0"/>
              <a:t> </a:t>
            </a:r>
            <a:r>
              <a:rPr lang="de-DE" altLang="de-DE" sz="1000" dirty="0"/>
              <a:t>jedoch die IT</a:t>
            </a:r>
            <a:r>
              <a:rPr lang="de-DE" altLang="de-DE" sz="1000" baseline="0" dirty="0"/>
              <a:t> und ggf. der </a:t>
            </a:r>
            <a:r>
              <a:rPr lang="de-DE" altLang="de-DE" sz="1000" dirty="0"/>
              <a:t>Handlungshilfe-Administrator ändern.</a:t>
            </a:r>
            <a:endParaRPr lang="de-DE" altLang="de-DE" sz="1000" b="1" dirty="0"/>
          </a:p>
          <a:p>
            <a:pPr eaLnBrk="1" hangingPunct="1"/>
            <a:r>
              <a:rPr lang="de-DE" altLang="de-DE" sz="1000" b="1" dirty="0"/>
              <a:t>Bilddateien hochladen: </a:t>
            </a:r>
            <a:r>
              <a:rPr lang="de-DE" altLang="de-DE" sz="1000" dirty="0"/>
              <a:t>Die Bildformate TIF, BMP und GIF werden beim Hochladen ins PNG-Format umgewandelt. Wenn die Dateigröße ca. 2 MB übersteigt, werden die hochgeladenen Kopien komprimiert (außer TIF; die meisten TIF-Formate können nicht komprimiert werden).</a:t>
            </a:r>
          </a:p>
          <a:p>
            <a:pPr eaLnBrk="1" hangingPunct="1"/>
            <a:r>
              <a:rPr lang="de-DE" altLang="de-DE" sz="1000" b="1" dirty="0"/>
              <a:t>Langer Dateiname:</a:t>
            </a:r>
            <a:r>
              <a:rPr lang="de-DE" altLang="de-DE" sz="1000" dirty="0"/>
              <a:t> Der Dateiname des Externen Dokuments darf einschließlich der Dateiendung (z. B. „.JPG“) maximal 150 Zeichen betragen. Dateien mit längeren Namen können nicht hochgeladen werden. </a:t>
            </a:r>
          </a:p>
          <a:p>
            <a:pPr eaLnBrk="1" hangingPunct="1"/>
            <a:r>
              <a:rPr lang="de-DE" altLang="de-DE" sz="1000" b="1" dirty="0"/>
              <a:t>Speichern eines geänderten Externen Dokuments:</a:t>
            </a:r>
            <a:r>
              <a:rPr lang="de-DE" altLang="de-DE" sz="1000" dirty="0"/>
              <a:t> Dass das Speichern nicht im Programm erfolgt, ist je nach Browser oder Browsereinstellung nicht immer offensichtlich. Bestenfalls öffnet sich beim Klick auf Speichern das Fenster „Datei speichern unter …“. Anderenfalls sollten Sie immer selbst die Speicherform „Datei speichern unter …“ wählen.</a:t>
            </a:r>
          </a:p>
          <a:p>
            <a:pPr eaLnBrk="1" hangingPunct="1"/>
            <a:r>
              <a:rPr lang="de-DE" altLang="de-DE" sz="1000" dirty="0"/>
              <a:t>Der Speicherort ist ebenso betriebssystem- bzw. browserspezifisch, auch die Art und Weise, wie das Dokument angezeigt wird. In manchen Browsern wird das Dokument nur als eine Art Pop-up in der Downloadleiste angezeigt, und Sie können entscheiden, was Sie damit machen möchten. </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28</a:t>
            </a:fld>
            <a:endParaRPr lang="de-DE" altLang="de-DE" dirty="0"/>
          </a:p>
        </p:txBody>
      </p:sp>
      <p:sp>
        <p:nvSpPr>
          <p:cNvPr id="3" name="Fußzeilenplatzhalter 2">
            <a:extLst>
              <a:ext uri="{FF2B5EF4-FFF2-40B4-BE49-F238E27FC236}">
                <a16:creationId xmlns:a16="http://schemas.microsoft.com/office/drawing/2014/main" id="{38A09915-C06F-414D-980B-CA009B7D21C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2" name="Rectangle 3"/>
          <p:cNvSpPr>
            <a:spLocks noGrp="1"/>
          </p:cNvSpPr>
          <p:nvPr>
            <p:ph type="body" idx="1"/>
          </p:nvPr>
        </p:nvSpPr>
        <p:spPr>
          <a:noFill/>
        </p:spPr>
        <p:txBody>
          <a:bodyPr/>
          <a:lstStyle/>
          <a:p>
            <a:r>
              <a:rPr lang="de-DE" altLang="de-DE" sz="1000" b="0" dirty="0">
                <a:solidFill>
                  <a:srgbClr val="FF0000"/>
                </a:solidFill>
              </a:rPr>
              <a:t>Für</a:t>
            </a:r>
            <a:r>
              <a:rPr lang="de-DE" altLang="de-DE" sz="1000" b="0" baseline="0" dirty="0">
                <a:solidFill>
                  <a:srgbClr val="FF0000"/>
                </a:solidFill>
              </a:rPr>
              <a:t> den </a:t>
            </a:r>
            <a:r>
              <a:rPr lang="de-DE" altLang="de-DE" sz="1000" b="0" dirty="0">
                <a:solidFill>
                  <a:srgbClr val="FF0000"/>
                </a:solidFill>
              </a:rPr>
              <a:t>Ordner </a:t>
            </a:r>
            <a:r>
              <a:rPr lang="de-DE" altLang="de-DE" sz="1000" b="1" dirty="0">
                <a:solidFill>
                  <a:srgbClr val="FF0000"/>
                </a:solidFill>
              </a:rPr>
              <a:t>Archiv</a:t>
            </a:r>
            <a:r>
              <a:rPr lang="de-DE" altLang="de-DE" sz="1000" b="0" dirty="0">
                <a:solidFill>
                  <a:srgbClr val="FF0000"/>
                </a:solidFill>
              </a:rPr>
              <a:t> aus dem Betriebsspezifischen Inhalt</a:t>
            </a:r>
            <a:r>
              <a:rPr lang="de-DE" altLang="de-DE" sz="1000" b="0" baseline="0" dirty="0">
                <a:solidFill>
                  <a:srgbClr val="FF0000"/>
                </a:solidFill>
              </a:rPr>
              <a:t> / Musterdatenbank </a:t>
            </a:r>
            <a:r>
              <a:rPr lang="de-DE" altLang="de-DE" sz="1000" b="0" baseline="0" dirty="0" err="1">
                <a:solidFill>
                  <a:srgbClr val="FF0000"/>
                </a:solidFill>
              </a:rPr>
              <a:t>Multiplikatorenseminar</a:t>
            </a:r>
            <a:r>
              <a:rPr lang="de-DE" altLang="de-DE" sz="1000" b="0" baseline="0" dirty="0">
                <a:solidFill>
                  <a:srgbClr val="FF0000"/>
                </a:solidFill>
              </a:rPr>
              <a:t> / Betriebsanweisungen / Bedienungsanleitungen die </a:t>
            </a:r>
            <a:r>
              <a:rPr lang="de-DE" altLang="de-DE" sz="1000" b="1" baseline="0" dirty="0">
                <a:solidFill>
                  <a:srgbClr val="FF0000"/>
                </a:solidFill>
              </a:rPr>
              <a:t>Bedienungsanleitung für Archiv-Regale</a:t>
            </a:r>
            <a:r>
              <a:rPr lang="de-DE" altLang="de-DE" sz="1000" b="0" baseline="0" dirty="0">
                <a:solidFill>
                  <a:srgbClr val="FF0000"/>
                </a:solidFill>
              </a:rPr>
              <a:t> übernehmen und Fenster schließen.</a:t>
            </a:r>
          </a:p>
          <a:p>
            <a:endParaRPr lang="de-DE" altLang="de-DE" sz="1000" b="0" baseline="0" dirty="0">
              <a:solidFill>
                <a:srgbClr val="FF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000" dirty="0"/>
              <a:t>Dokumente, die Sie aus dem Betriebsspezifischen Inhalt in einen Dokumentenreiter</a:t>
            </a:r>
            <a:r>
              <a:rPr lang="de-DE" altLang="de-DE" sz="1000" baseline="0" dirty="0"/>
              <a:t> </a:t>
            </a:r>
            <a:r>
              <a:rPr lang="de-DE" altLang="de-DE" sz="1000" dirty="0"/>
              <a:t>übernehmen, werden nicht als Kopie, sondern</a:t>
            </a:r>
            <a:r>
              <a:rPr lang="de-DE" altLang="de-DE" sz="1000" baseline="0" dirty="0"/>
              <a:t> als Link angelegt (das Symbol wird mit zwei Kettengliedern gekennzeichnet). </a:t>
            </a:r>
            <a:r>
              <a:rPr lang="de-DE" sz="1000" b="0" i="0" u="none" strike="noStrike" kern="1200" baseline="0" dirty="0">
                <a:solidFill>
                  <a:schemeClr val="tx1"/>
                </a:solidFill>
                <a:latin typeface="+mn-lt"/>
                <a:ea typeface="+mn-ea"/>
                <a:cs typeface="+mn-cs"/>
              </a:rPr>
              <a:t>Änderungen am Original im Betriebsspezifischen Inhalt sind durch das Aufrufen des Links direkt sichtbar. </a:t>
            </a:r>
          </a:p>
          <a:p>
            <a:pPr marL="0" marR="0" indent="0" algn="l" defTabSz="914400" rtl="0" eaLnBrk="0" fontAlgn="base" latinLnBrk="0" hangingPunct="0">
              <a:lnSpc>
                <a:spcPct val="100000"/>
              </a:lnSpc>
              <a:spcBef>
                <a:spcPct val="30000"/>
              </a:spcBef>
              <a:spcAft>
                <a:spcPct val="0"/>
              </a:spcAft>
              <a:buClrTx/>
              <a:buSzTx/>
              <a:buFontTx/>
              <a:buNone/>
              <a:tabLst/>
              <a:defRPr/>
            </a:pPr>
            <a:r>
              <a:rPr lang="de-DE" sz="1000" b="0" i="0" u="none" strike="noStrike" kern="1200" baseline="0" dirty="0">
                <a:solidFill>
                  <a:schemeClr val="tx1"/>
                </a:solidFill>
                <a:latin typeface="+mn-lt"/>
                <a:ea typeface="+mn-ea"/>
                <a:cs typeface="+mn-cs"/>
              </a:rPr>
              <a:t>Wird der Prüffall jedoch exportiert, ersetzt das Programm den Link durch eine Kopie des Dokuments, da nicht vorausgesetzt werden kann, dass das verlinkte Dokument im Betriebsspezifischen Inhalt einer anderen Installation vorhanden ist.</a:t>
            </a:r>
          </a:p>
          <a:p>
            <a:pPr marL="0" marR="0" indent="0" algn="l" defTabSz="914400" rtl="0" eaLnBrk="0" fontAlgn="base" latinLnBrk="0" hangingPunct="0">
              <a:lnSpc>
                <a:spcPct val="100000"/>
              </a:lnSpc>
              <a:spcBef>
                <a:spcPct val="30000"/>
              </a:spcBef>
              <a:spcAft>
                <a:spcPct val="0"/>
              </a:spcAft>
              <a:buClrTx/>
              <a:buSzTx/>
              <a:buFontTx/>
              <a:buNone/>
              <a:tabLst/>
              <a:defRPr/>
            </a:pPr>
            <a:endParaRPr lang="de-DE" altLang="de-DE" sz="1000" b="0" i="0" u="none" strike="noStrike" kern="1200" baseline="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000" b="0" i="1" u="none" strike="noStrike" kern="1200" baseline="0" dirty="0">
                <a:solidFill>
                  <a:schemeClr val="bg1">
                    <a:lumMod val="50000"/>
                  </a:schemeClr>
                </a:solidFill>
                <a:latin typeface="+mn-lt"/>
                <a:ea typeface="+mn-ea"/>
                <a:cs typeface="+mn-cs"/>
              </a:rPr>
              <a:t>Der beim Einfügen des Links übernommene Stand des Dokuments wird nicht geändert, wenn der Stand des Originals im Betriebsspezifischen Inhalt geändert wird. Nur das Dokument selbst wird aktuell angezeigt. Daher sollten die </a:t>
            </a:r>
            <a:r>
              <a:rPr lang="de-DE" altLang="de-DE" sz="1000" b="0" i="1" u="none" strike="noStrike" kern="1200" baseline="0" dirty="0" err="1">
                <a:solidFill>
                  <a:schemeClr val="bg1">
                    <a:lumMod val="50000"/>
                  </a:schemeClr>
                </a:solidFill>
                <a:latin typeface="+mn-lt"/>
                <a:ea typeface="+mn-ea"/>
                <a:cs typeface="+mn-cs"/>
              </a:rPr>
              <a:t>Supervisoren</a:t>
            </a:r>
            <a:r>
              <a:rPr lang="de-DE" altLang="de-DE" sz="1000" b="0" i="1" u="none" strike="noStrike" kern="1200" baseline="0" dirty="0">
                <a:solidFill>
                  <a:schemeClr val="bg1">
                    <a:lumMod val="50000"/>
                  </a:schemeClr>
                </a:solidFill>
                <a:latin typeface="+mn-lt"/>
                <a:ea typeface="+mn-ea"/>
                <a:cs typeface="+mn-cs"/>
              </a:rPr>
              <a:t> den tatsächlichen Stand direkt im Dokument vermerken.</a:t>
            </a:r>
            <a:endParaRPr lang="de-DE" altLang="de-DE" sz="1000" b="0" i="1" dirty="0">
              <a:solidFill>
                <a:schemeClr val="bg1">
                  <a:lumMod val="50000"/>
                </a:schemeClr>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29</a:t>
            </a:fld>
            <a:endParaRPr lang="de-DE" altLang="de-DE" dirty="0"/>
          </a:p>
        </p:txBody>
      </p:sp>
      <p:sp>
        <p:nvSpPr>
          <p:cNvPr id="3" name="Fußzeilenplatzhalter 2">
            <a:extLst>
              <a:ext uri="{FF2B5EF4-FFF2-40B4-BE49-F238E27FC236}">
                <a16:creationId xmlns:a16="http://schemas.microsoft.com/office/drawing/2014/main" id="{E4233F6A-5344-41E4-967B-BE3C9AA616B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p:cNvSpPr>
          <p:nvPr>
            <p:ph type="body" idx="1"/>
          </p:nvPr>
        </p:nvSpPr>
        <p:spPr>
          <a:noFill/>
        </p:spPr>
        <p:txBody>
          <a:bodyPr/>
          <a:lstStyle/>
          <a:p>
            <a:pPr eaLnBrk="1" hangingPunct="1">
              <a:defRPr/>
            </a:pPr>
            <a:endParaRPr lang="de-DE" altLang="de-DE" sz="1000" i="1" dirty="0">
              <a:solidFill>
                <a:srgbClr val="6666FF"/>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a:t>
            </a:fld>
            <a:endParaRPr lang="de-DE" altLang="de-DE" dirty="0"/>
          </a:p>
        </p:txBody>
      </p:sp>
      <p:sp>
        <p:nvSpPr>
          <p:cNvPr id="3" name="Fußzeilenplatzhalter 2">
            <a:extLst>
              <a:ext uri="{FF2B5EF4-FFF2-40B4-BE49-F238E27FC236}">
                <a16:creationId xmlns:a16="http://schemas.microsoft.com/office/drawing/2014/main" id="{BC6F8C62-6359-480F-9D07-BB84DB560565}"/>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p:cNvSpPr>
          <p:nvPr>
            <p:ph type="body" idx="1"/>
          </p:nvPr>
        </p:nvSpPr>
        <p:spPr>
          <a:noFill/>
        </p:spPr>
        <p:txBody>
          <a:bodyPr/>
          <a:lstStyle/>
          <a:p>
            <a:pPr eaLnBrk="1" hangingPunct="1"/>
            <a:r>
              <a:rPr lang="de-DE" altLang="de-DE" sz="1000" dirty="0">
                <a:solidFill>
                  <a:srgbClr val="000000"/>
                </a:solidFill>
              </a:rPr>
              <a:t>Ordner können Sie kopieren in:</a:t>
            </a:r>
          </a:p>
          <a:p>
            <a:pPr marL="171450" indent="-171450" eaLnBrk="1" hangingPunct="1">
              <a:spcBef>
                <a:spcPts val="0"/>
              </a:spcBef>
              <a:buFont typeface="Arial" panose="020B0604020202020204" pitchFamily="34" charset="0"/>
              <a:buChar char="•"/>
            </a:pPr>
            <a:r>
              <a:rPr lang="de-DE" altLang="de-DE" sz="1000" dirty="0">
                <a:solidFill>
                  <a:srgbClr val="000000"/>
                </a:solidFill>
              </a:rPr>
              <a:t>Arbeitsplaner</a:t>
            </a:r>
          </a:p>
          <a:p>
            <a:pPr marL="171450" indent="-171450" eaLnBrk="1" hangingPunct="1">
              <a:spcBef>
                <a:spcPts val="0"/>
              </a:spcBef>
              <a:buFont typeface="Arial" panose="020B0604020202020204" pitchFamily="34" charset="0"/>
              <a:buChar char="•"/>
            </a:pPr>
            <a:r>
              <a:rPr lang="de-DE" altLang="de-DE" sz="1000" dirty="0">
                <a:solidFill>
                  <a:srgbClr val="000000"/>
                </a:solidFill>
              </a:rPr>
              <a:t>Ordner</a:t>
            </a:r>
            <a:br>
              <a:rPr lang="de-DE" altLang="de-DE" sz="1000" dirty="0">
                <a:solidFill>
                  <a:srgbClr val="000000"/>
                </a:solidFill>
              </a:rPr>
            </a:br>
            <a:endParaRPr lang="de-DE" altLang="de-DE" sz="1000" dirty="0">
              <a:solidFill>
                <a:srgbClr val="000000"/>
              </a:solidFill>
            </a:endParaRPr>
          </a:p>
          <a:p>
            <a:pPr eaLnBrk="1" hangingPunct="1"/>
            <a:r>
              <a:rPr lang="de-DE" altLang="de-DE" sz="1000" dirty="0">
                <a:solidFill>
                  <a:srgbClr val="000000"/>
                </a:solidFill>
              </a:rPr>
              <a:t>Prüffälle können Sie kopieren in:</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Ordner</a:t>
            </a:r>
            <a:br>
              <a:rPr lang="de-DE" altLang="de-DE" sz="1000" dirty="0">
                <a:solidFill>
                  <a:srgbClr val="000000"/>
                </a:solidFill>
                <a:sym typeface="Wingdings 3" pitchFamily="18" charset="2"/>
              </a:rPr>
            </a:br>
            <a:endParaRPr lang="de-DE" altLang="de-DE" sz="1000" dirty="0">
              <a:solidFill>
                <a:srgbClr val="000000"/>
              </a:solidFill>
              <a:sym typeface="Wingdings 3" pitchFamily="18" charset="2"/>
            </a:endParaRPr>
          </a:p>
          <a:p>
            <a:pPr eaLnBrk="1" hangingPunct="1"/>
            <a:r>
              <a:rPr lang="de-DE" altLang="de-DE" sz="1000" dirty="0">
                <a:solidFill>
                  <a:srgbClr val="000000"/>
                </a:solidFill>
                <a:sym typeface="Wingdings 3" pitchFamily="18" charset="2"/>
              </a:rPr>
              <a:t>Beim Kopieren werden sämtliche Daten des kopierten Elements übernommen:</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Stammdaten, Notizen, Dokumente</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Prüfliste mit allen Inhalten (abgewählte Fragen, Gefährdung, Ergebnis und Maßnahmen)</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Kennzeichen des Bearbeitungsstandes</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Bearbeitungssperren</a:t>
            </a:r>
            <a:endParaRPr lang="de-DE" altLang="de-DE" sz="1000" dirty="0">
              <a:solidFill>
                <a:srgbClr val="000000"/>
              </a:solidFill>
            </a:endParaRPr>
          </a:p>
          <a:p>
            <a:pPr eaLnBrk="1" hangingPunct="1"/>
            <a:br>
              <a:rPr lang="de-DE" altLang="de-DE" sz="1000" b="0" dirty="0">
                <a:solidFill>
                  <a:srgbClr val="000000"/>
                </a:solidFill>
              </a:rPr>
            </a:br>
            <a:r>
              <a:rPr lang="de-DE" altLang="de-DE" sz="1000" b="0" dirty="0">
                <a:solidFill>
                  <a:srgbClr val="000000"/>
                </a:solidFill>
              </a:rPr>
              <a:t>Im Öffentlichen Bereich ist das Kopieren nicht</a:t>
            </a:r>
            <a:r>
              <a:rPr lang="de-DE" altLang="de-DE" sz="1000" b="0" baseline="0" dirty="0">
                <a:solidFill>
                  <a:srgbClr val="000000"/>
                </a:solidFill>
              </a:rPr>
              <a:t> möglich, wenn andere aktuell in dem Element oder dessen Unterstrukturen arbeiten oder etwas zum Bearbeiten gesperrt haben.</a:t>
            </a:r>
            <a:endParaRPr lang="de-DE" altLang="de-DE" sz="1000" b="0" dirty="0">
              <a:solidFill>
                <a:srgbClr val="000000"/>
              </a:solidFill>
            </a:endParaRPr>
          </a:p>
          <a:p>
            <a:pPr eaLnBrk="1" hangingPunct="1"/>
            <a:r>
              <a:rPr lang="de-DE" altLang="de-DE" sz="1000" b="0" dirty="0">
                <a:solidFill>
                  <a:srgbClr val="000000"/>
                </a:solidFill>
              </a:rPr>
              <a:t>Werden Kopien</a:t>
            </a:r>
            <a:r>
              <a:rPr lang="de-DE" altLang="de-DE" sz="1000" b="0" baseline="0" dirty="0">
                <a:solidFill>
                  <a:srgbClr val="000000"/>
                </a:solidFill>
              </a:rPr>
              <a:t> wie hier im Seminarbeispiel parallel zum Original eingefügt, ergänzt das Programm automatisch im Namenszusatz eine Nummer, um die Gleichnamigkeit der Elemente zu umgehen.</a:t>
            </a:r>
            <a:endParaRPr lang="de-DE" altLang="de-DE" sz="1000" b="0" dirty="0">
              <a:solidFill>
                <a:srgbClr val="000000"/>
              </a:solidFill>
            </a:endParaRPr>
          </a:p>
          <a:p>
            <a:pPr eaLnBrk="1" hangingPunct="1"/>
            <a:endParaRPr lang="de-DE" altLang="de-DE" sz="1000" b="1" dirty="0">
              <a:solidFill>
                <a:srgbClr val="FF0000"/>
              </a:solidFill>
            </a:endParaRPr>
          </a:p>
          <a:p>
            <a:pPr eaLnBrk="1" hangingPunct="1"/>
            <a:r>
              <a:rPr lang="de-DE" altLang="de-DE" sz="1000" b="1" dirty="0">
                <a:solidFill>
                  <a:srgbClr val="FF0000"/>
                </a:solidFill>
              </a:rPr>
              <a:t>Haus A </a:t>
            </a:r>
            <a:r>
              <a:rPr lang="de-DE" altLang="de-DE" sz="1000" dirty="0">
                <a:solidFill>
                  <a:srgbClr val="FF0000"/>
                </a:solidFill>
              </a:rPr>
              <a:t>kopieren und im </a:t>
            </a:r>
            <a:r>
              <a:rPr lang="de-DE" altLang="de-DE" sz="1000" b="1" dirty="0">
                <a:solidFill>
                  <a:srgbClr val="FF0000"/>
                </a:solidFill>
              </a:rPr>
              <a:t>Benutzerbereich</a:t>
            </a:r>
            <a:r>
              <a:rPr lang="de-DE" altLang="de-DE" sz="1000" baseline="0" dirty="0">
                <a:solidFill>
                  <a:srgbClr val="FF0000"/>
                </a:solidFill>
              </a:rPr>
              <a:t> unter dem Arbeitsplaner einfügen. </a:t>
            </a:r>
            <a:br>
              <a:rPr lang="de-DE" altLang="de-DE" sz="1000" baseline="0" dirty="0">
                <a:solidFill>
                  <a:srgbClr val="FF0000"/>
                </a:solidFill>
              </a:rPr>
            </a:br>
            <a:r>
              <a:rPr lang="de-DE" altLang="de-DE" sz="1000" baseline="0" dirty="0">
                <a:solidFill>
                  <a:srgbClr val="FF0000"/>
                </a:solidFill>
              </a:rPr>
              <a:t>Umbenennen in </a:t>
            </a:r>
            <a:r>
              <a:rPr lang="de-DE" altLang="de-DE" sz="1000" b="1" baseline="0" dirty="0">
                <a:solidFill>
                  <a:srgbClr val="FF0000"/>
                </a:solidFill>
              </a:rPr>
              <a:t>Haus B </a:t>
            </a:r>
            <a:r>
              <a:rPr lang="de-DE" altLang="de-DE" sz="1000" baseline="0" dirty="0">
                <a:solidFill>
                  <a:srgbClr val="FF0000"/>
                </a:solidFill>
              </a:rPr>
              <a:t>und Namenszusatz löschen.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30</a:t>
            </a:fld>
            <a:endParaRPr lang="de-DE" altLang="de-DE" dirty="0"/>
          </a:p>
        </p:txBody>
      </p:sp>
      <p:sp>
        <p:nvSpPr>
          <p:cNvPr id="3" name="Fußzeilenplatzhalter 2">
            <a:extLst>
              <a:ext uri="{FF2B5EF4-FFF2-40B4-BE49-F238E27FC236}">
                <a16:creationId xmlns:a16="http://schemas.microsoft.com/office/drawing/2014/main" id="{19935FBD-FAFF-42B7-BE76-3D81487F1291}"/>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izenplatzhalter 2"/>
          <p:cNvSpPr>
            <a:spLocks noGrp="1"/>
          </p:cNvSpPr>
          <p:nvPr>
            <p:ph type="body" idx="1"/>
          </p:nvPr>
        </p:nvSpPr>
        <p:spPr>
          <a:noFill/>
        </p:spPr>
        <p:txBody>
          <a:bodyPr/>
          <a:lstStyle/>
          <a:p>
            <a:pPr eaLnBrk="1" hangingPunct="1"/>
            <a:r>
              <a:rPr lang="de-DE" altLang="de-DE" sz="1000" dirty="0">
                <a:solidFill>
                  <a:srgbClr val="000000"/>
                </a:solidFill>
              </a:rPr>
              <a:t>Beim Duplizieren werden folgende Daten des Originals </a:t>
            </a:r>
            <a:r>
              <a:rPr lang="de-DE" altLang="de-DE" sz="1000" u="sng" dirty="0">
                <a:solidFill>
                  <a:srgbClr val="000000"/>
                </a:solidFill>
              </a:rPr>
              <a:t>übernommen</a:t>
            </a:r>
            <a:r>
              <a:rPr lang="de-DE" altLang="de-DE" sz="1000" dirty="0">
                <a:solidFill>
                  <a:srgbClr val="000000"/>
                </a:solidFill>
              </a:rPr>
              <a:t>:</a:t>
            </a:r>
          </a:p>
          <a:p>
            <a:pPr marL="171450" indent="-171450" eaLnBrk="1" hangingPunct="1">
              <a:spcBef>
                <a:spcPts val="0"/>
              </a:spcBef>
              <a:buFont typeface="Arial" panose="020B0604020202020204" pitchFamily="34" charset="0"/>
              <a:buChar char="•"/>
            </a:pPr>
            <a:r>
              <a:rPr lang="de-DE" altLang="de-DE" sz="1000" dirty="0">
                <a:solidFill>
                  <a:srgbClr val="000000"/>
                </a:solidFill>
              </a:rPr>
              <a:t>Vorworte und Dokumente</a:t>
            </a:r>
          </a:p>
          <a:p>
            <a:pPr marL="171450" indent="-171450" eaLnBrk="1" hangingPunct="1">
              <a:spcBef>
                <a:spcPts val="0"/>
              </a:spcBef>
              <a:buFont typeface="Arial" panose="020B0604020202020204" pitchFamily="34" charset="0"/>
              <a:buChar char="•"/>
            </a:pPr>
            <a:r>
              <a:rPr lang="de-DE" altLang="de-DE" sz="1000" dirty="0">
                <a:solidFill>
                  <a:srgbClr val="000000"/>
                </a:solidFill>
              </a:rPr>
              <a:t>Prüfliste mit allen Inhalten/Änderungen im Reiter Prüffragen (z. B. abgewählte Prüffragen)</a:t>
            </a:r>
          </a:p>
          <a:p>
            <a:pPr marL="171450" indent="-171450" eaLnBrk="1" hangingPunct="1">
              <a:spcBef>
                <a:spcPts val="0"/>
              </a:spcBef>
              <a:buFont typeface="Arial" panose="020B0604020202020204" pitchFamily="34" charset="0"/>
              <a:buChar char="•"/>
            </a:pPr>
            <a:r>
              <a:rPr lang="de-DE" altLang="de-DE" sz="1000" dirty="0">
                <a:solidFill>
                  <a:srgbClr val="000000"/>
                </a:solidFill>
                <a:sym typeface="Wingdings 3" pitchFamily="18" charset="2"/>
              </a:rPr>
              <a:t>Bearbeitungssperren</a:t>
            </a:r>
            <a:endParaRPr lang="de-DE" altLang="de-DE" sz="1000" dirty="0">
              <a:solidFill>
                <a:srgbClr val="000000"/>
              </a:solidFill>
            </a:endParaRPr>
          </a:p>
          <a:p>
            <a:pPr eaLnBrk="1" hangingPunct="1"/>
            <a:br>
              <a:rPr lang="de-DE" altLang="de-DE" sz="1000" u="sng" dirty="0">
                <a:solidFill>
                  <a:srgbClr val="000000"/>
                </a:solidFill>
              </a:rPr>
            </a:br>
            <a:r>
              <a:rPr lang="de-DE" altLang="de-DE" sz="1000" u="sng" dirty="0">
                <a:solidFill>
                  <a:srgbClr val="000000"/>
                </a:solidFill>
              </a:rPr>
              <a:t>Gelöscht</a:t>
            </a:r>
            <a:r>
              <a:rPr lang="de-DE" altLang="de-DE" sz="1000" dirty="0">
                <a:solidFill>
                  <a:srgbClr val="000000"/>
                </a:solidFill>
              </a:rPr>
              <a:t> werden:</a:t>
            </a:r>
          </a:p>
          <a:p>
            <a:pPr marL="171450" indent="-171450" eaLnBrk="1" hangingPunct="1">
              <a:spcBef>
                <a:spcPts val="0"/>
              </a:spcBef>
              <a:buFont typeface="Arial" panose="020B0604020202020204" pitchFamily="34" charset="0"/>
              <a:buChar char="•"/>
            </a:pPr>
            <a:r>
              <a:rPr lang="de-DE" altLang="de-DE" sz="1000" dirty="0">
                <a:solidFill>
                  <a:srgbClr val="000000"/>
                </a:solidFill>
              </a:rPr>
              <a:t>Stammdaten und Notizen</a:t>
            </a:r>
          </a:p>
          <a:p>
            <a:pPr marL="171450" indent="-171450" eaLnBrk="1" hangingPunct="1">
              <a:spcBef>
                <a:spcPts val="0"/>
              </a:spcBef>
              <a:buFont typeface="Arial" panose="020B0604020202020204" pitchFamily="34" charset="0"/>
              <a:buChar char="•"/>
            </a:pPr>
            <a:r>
              <a:rPr lang="de-DE" altLang="de-DE" sz="1000" dirty="0">
                <a:solidFill>
                  <a:srgbClr val="000000"/>
                </a:solidFill>
              </a:rPr>
              <a:t>alle Einträge der Gefährdungsbeurteilung (in den Reitern Gefährdungsermittlung sowie Ergebnis und Maßnahmen)</a:t>
            </a:r>
          </a:p>
          <a:p>
            <a:pPr marL="171450" indent="-171450" eaLnBrk="1" hangingPunct="1">
              <a:spcBef>
                <a:spcPts val="0"/>
              </a:spcBef>
              <a:buFont typeface="Arial" panose="020B0604020202020204" pitchFamily="34" charset="0"/>
              <a:buChar char="•"/>
            </a:pPr>
            <a:r>
              <a:rPr lang="de-DE" altLang="de-DE" sz="1000" dirty="0">
                <a:solidFill>
                  <a:srgbClr val="000000"/>
                </a:solidFill>
              </a:rPr>
              <a:t>Kennzeichen des Bearbeitungsstandes</a:t>
            </a:r>
          </a:p>
          <a:p>
            <a:pPr eaLnBrk="1" hangingPunct="1"/>
            <a:br>
              <a:rPr lang="de-DE" altLang="de-DE" sz="1000" b="0" dirty="0">
                <a:solidFill>
                  <a:srgbClr val="000000"/>
                </a:solidFill>
              </a:rPr>
            </a:br>
            <a:r>
              <a:rPr lang="de-DE" altLang="de-DE" sz="1000" b="0" dirty="0">
                <a:solidFill>
                  <a:srgbClr val="000000"/>
                </a:solidFill>
              </a:rPr>
              <a:t>Im Öffentlichen Bereich ist das Duplizieren nicht</a:t>
            </a:r>
            <a:r>
              <a:rPr lang="de-DE" altLang="de-DE" sz="1000" b="0" baseline="0" dirty="0">
                <a:solidFill>
                  <a:srgbClr val="000000"/>
                </a:solidFill>
              </a:rPr>
              <a:t> möglich, wenn andere aktuell in dem Element oder dessen Unterstrukturen arbeiten oder etwas zum Bearbeiten gesperrt haben.</a:t>
            </a:r>
            <a:endParaRPr lang="de-DE" altLang="de-DE" sz="1000" b="0" dirty="0">
              <a:solidFill>
                <a:srgbClr val="000000"/>
              </a:solidFill>
            </a:endParaRPr>
          </a:p>
          <a:p>
            <a:pPr eaLnBrk="1" hangingPunct="1"/>
            <a:endParaRPr lang="de-DE" altLang="de-DE" sz="1000" b="1" dirty="0">
              <a:solidFill>
                <a:srgbClr val="000000"/>
              </a:solidFill>
            </a:endParaRPr>
          </a:p>
          <a:p>
            <a:pPr eaLnBrk="1" hangingPunct="1"/>
            <a:r>
              <a:rPr lang="de-DE" altLang="de-DE" sz="1000" b="1" dirty="0">
                <a:solidFill>
                  <a:srgbClr val="FF0000"/>
                </a:solidFill>
              </a:rPr>
              <a:t>Haus B </a:t>
            </a:r>
            <a:r>
              <a:rPr lang="de-DE" altLang="de-DE" sz="1000" dirty="0">
                <a:solidFill>
                  <a:srgbClr val="FF0000"/>
                </a:solidFill>
              </a:rPr>
              <a:t>duplizieren</a:t>
            </a:r>
            <a:r>
              <a:rPr lang="de-DE" altLang="de-DE" sz="1000" baseline="0" dirty="0">
                <a:solidFill>
                  <a:srgbClr val="FF0000"/>
                </a:solidFill>
              </a:rPr>
              <a:t>. </a:t>
            </a:r>
            <a:br>
              <a:rPr lang="de-DE" altLang="de-DE" sz="1000" baseline="0" dirty="0">
                <a:solidFill>
                  <a:srgbClr val="FF0000"/>
                </a:solidFill>
              </a:rPr>
            </a:br>
            <a:r>
              <a:rPr lang="de-DE" altLang="de-DE" sz="1000" baseline="0" dirty="0">
                <a:solidFill>
                  <a:srgbClr val="FF0000"/>
                </a:solidFill>
              </a:rPr>
              <a:t>Umbenennen in </a:t>
            </a:r>
            <a:r>
              <a:rPr lang="de-DE" altLang="de-DE" sz="1000" b="1" baseline="0" dirty="0">
                <a:solidFill>
                  <a:srgbClr val="FF0000"/>
                </a:solidFill>
              </a:rPr>
              <a:t>Haus C </a:t>
            </a:r>
            <a:r>
              <a:rPr lang="de-DE" altLang="de-DE" sz="1000" baseline="0" dirty="0">
                <a:solidFill>
                  <a:srgbClr val="FF0000"/>
                </a:solidFill>
              </a:rPr>
              <a:t>und Namenszusatz löschen.</a:t>
            </a:r>
            <a:endParaRPr lang="de-DE" altLang="de-DE" sz="1000" dirty="0">
              <a:solidFill>
                <a:srgbClr val="00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31</a:t>
            </a:fld>
            <a:endParaRPr lang="de-DE" altLang="de-DE" dirty="0"/>
          </a:p>
        </p:txBody>
      </p:sp>
      <p:sp>
        <p:nvSpPr>
          <p:cNvPr id="3" name="Fußzeilenplatzhalter 2">
            <a:extLst>
              <a:ext uri="{FF2B5EF4-FFF2-40B4-BE49-F238E27FC236}">
                <a16:creationId xmlns:a16="http://schemas.microsoft.com/office/drawing/2014/main" id="{B1DF13FE-800C-49A6-8A1E-3674EBCB0F1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izenplatzhalter 2"/>
          <p:cNvSpPr>
            <a:spLocks noGrp="1"/>
          </p:cNvSpPr>
          <p:nvPr>
            <p:ph type="body" idx="1"/>
          </p:nvPr>
        </p:nvSpPr>
        <p:spPr>
          <a:noFill/>
        </p:spPr>
        <p:txBody>
          <a:bodyPr/>
          <a:lstStyle/>
          <a:p>
            <a:pPr eaLnBrk="1" hangingPunct="1"/>
            <a:r>
              <a:rPr lang="de-DE" altLang="de-DE" sz="1000" dirty="0"/>
              <a:t>Sie können </a:t>
            </a:r>
            <a:r>
              <a:rPr lang="de-DE" altLang="de-DE" sz="1000" baseline="0" dirty="0"/>
              <a:t>nur Elemente verschieben, die Sie selbst angelegt haben, oder die (im Öffentlichen Bereich) aufgrund der Rollenberechtigung verschoben werden dürfen. </a:t>
            </a:r>
          </a:p>
          <a:p>
            <a:pPr eaLnBrk="1" hangingPunct="1"/>
            <a:r>
              <a:rPr lang="de-DE" altLang="de-DE" sz="1000" baseline="0" dirty="0"/>
              <a:t>Im Benutzerbereich können Sie beispielsweise die drei sogenannten Systemelemente (Arbeitsplaner, Eigene Prüflisten und Eigene Vorlagen) nicht verschieben. </a:t>
            </a:r>
          </a:p>
          <a:p>
            <a:pPr eaLnBrk="1" hangingPunct="1"/>
            <a:r>
              <a:rPr lang="de-DE" altLang="de-DE" sz="1000" baseline="0" dirty="0"/>
              <a:t>Im Öffentlichen Bereich können Sie keine Arbeitsplaner verschieben, da sie keine Arbeitsplaner anlegen können. Supervisoren können Arbeitsplaner anlegen und demzufolge auch verschieben.</a:t>
            </a:r>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32</a:t>
            </a:fld>
            <a:endParaRPr lang="de-DE" altLang="de-DE" dirty="0"/>
          </a:p>
        </p:txBody>
      </p:sp>
      <p:sp>
        <p:nvSpPr>
          <p:cNvPr id="3" name="Fußzeilenplatzhalter 2">
            <a:extLst>
              <a:ext uri="{FF2B5EF4-FFF2-40B4-BE49-F238E27FC236}">
                <a16:creationId xmlns:a16="http://schemas.microsoft.com/office/drawing/2014/main" id="{B21E3AAA-8304-4469-95AE-6B3ABDCE85E1}"/>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izenplatzhalter 2"/>
          <p:cNvSpPr>
            <a:spLocks noGrp="1"/>
          </p:cNvSpPr>
          <p:nvPr>
            <p:ph type="body" idx="1"/>
          </p:nvPr>
        </p:nvSpPr>
        <p:spPr>
          <a:noFill/>
        </p:spPr>
        <p:txBody>
          <a:bodyPr/>
          <a:lstStyle/>
          <a:p>
            <a:pPr eaLnBrk="1" hangingPunct="1"/>
            <a:r>
              <a:rPr lang="de-DE" altLang="de-DE" sz="1000" dirty="0"/>
              <a:t>Sie</a:t>
            </a:r>
            <a:r>
              <a:rPr lang="de-DE" altLang="de-DE" sz="1000" baseline="0" dirty="0"/>
              <a:t> können</a:t>
            </a:r>
            <a:r>
              <a:rPr lang="de-DE" altLang="de-DE" sz="1000" dirty="0"/>
              <a:t> keine Elemente per Drag &amp; Drop verschieben, die außerhalb des Anzeigefeldes des Strukturbaums liegen, weil der Strukturbaum weder nach unten noch nach oben mitscrollt (das automatische Scrollen im Strukturbaum ist kein Standardverhalten eines Webbrowsers).</a:t>
            </a:r>
          </a:p>
          <a:p>
            <a:pPr eaLnBrk="1" hangingPunct="1"/>
            <a:r>
              <a:rPr lang="de-DE" altLang="de-DE" sz="1000" dirty="0"/>
              <a:t>Wenn es nicht ausreicht, zwischenliegende Elemente zuklappen, um das Zielelement sehen zu können, kopieren Sie das Element und fügen Sie es an der gewünschten Stelle ein.</a:t>
            </a:r>
          </a:p>
          <a:p>
            <a:pPr eaLnBrk="1" hangingPunct="1"/>
            <a:r>
              <a:rPr lang="de-DE" altLang="de-DE" sz="1000" dirty="0"/>
              <a:t>Alternativ</a:t>
            </a:r>
            <a:r>
              <a:rPr lang="de-DE" altLang="de-DE" sz="1000" baseline="0" dirty="0"/>
              <a:t> hilft auch die Zoomfunktion des Browsers, um mehr Elemente auf einmal sehen zu können.</a:t>
            </a:r>
          </a:p>
          <a:p>
            <a:pPr eaLnBrk="1" hangingPunct="1"/>
            <a:endParaRPr lang="de-DE" altLang="de-DE" sz="1000" baseline="0" dirty="0"/>
          </a:p>
          <a:p>
            <a:pPr eaLnBrk="1" hangingPunct="1"/>
            <a:r>
              <a:rPr lang="de-DE" altLang="de-DE" sz="1000" b="1" baseline="0" dirty="0">
                <a:solidFill>
                  <a:srgbClr val="FF0000"/>
                </a:solidFill>
              </a:rPr>
              <a:t>Haus C</a:t>
            </a:r>
            <a:r>
              <a:rPr lang="de-DE" altLang="de-DE" sz="1000" baseline="0" dirty="0">
                <a:solidFill>
                  <a:srgbClr val="FF0000"/>
                </a:solidFill>
              </a:rPr>
              <a:t> in </a:t>
            </a:r>
            <a:r>
              <a:rPr lang="de-DE" altLang="de-DE" sz="1000" b="1" baseline="0" dirty="0">
                <a:solidFill>
                  <a:srgbClr val="FF0000"/>
                </a:solidFill>
              </a:rPr>
              <a:t>Haus A</a:t>
            </a:r>
            <a:r>
              <a:rPr lang="de-DE" altLang="de-DE" sz="1000" baseline="0" dirty="0">
                <a:solidFill>
                  <a:srgbClr val="FF0000"/>
                </a:solidFill>
              </a:rPr>
              <a:t> verschieben. </a:t>
            </a:r>
            <a:br>
              <a:rPr lang="de-DE" altLang="de-DE" sz="1000" baseline="0" dirty="0">
                <a:solidFill>
                  <a:srgbClr val="FF0000"/>
                </a:solidFill>
              </a:rPr>
            </a:br>
            <a:r>
              <a:rPr lang="de-DE" altLang="de-DE" sz="1000" b="1" baseline="0" dirty="0">
                <a:solidFill>
                  <a:srgbClr val="FF0000"/>
                </a:solidFill>
              </a:rPr>
              <a:t>Haus C </a:t>
            </a:r>
            <a:r>
              <a:rPr lang="de-DE" altLang="de-DE" sz="1000" baseline="0" dirty="0">
                <a:solidFill>
                  <a:srgbClr val="FF0000"/>
                </a:solidFill>
              </a:rPr>
              <a:t>wieder auf Arbeitsplaner verschieben und Reihenfolge anpassen.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33</a:t>
            </a:fld>
            <a:endParaRPr lang="de-DE" altLang="de-DE" dirty="0"/>
          </a:p>
        </p:txBody>
      </p:sp>
      <p:sp>
        <p:nvSpPr>
          <p:cNvPr id="3" name="Fußzeilenplatzhalter 2">
            <a:extLst>
              <a:ext uri="{FF2B5EF4-FFF2-40B4-BE49-F238E27FC236}">
                <a16:creationId xmlns:a16="http://schemas.microsoft.com/office/drawing/2014/main" id="{44837307-80F5-42CB-8C60-6AA33DAEEFE5}"/>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6" name="Rectangle 3"/>
          <p:cNvSpPr>
            <a:spLocks noGrp="1"/>
          </p:cNvSpPr>
          <p:nvPr>
            <p:ph type="body" idx="1"/>
          </p:nvPr>
        </p:nvSpPr>
        <p:spPr>
          <a:noFill/>
        </p:spPr>
        <p:txBody>
          <a:bodyPr/>
          <a:lstStyle/>
          <a:p>
            <a:pPr eaLnBrk="1" hangingPunct="1"/>
            <a:endParaRPr lang="de-DE" altLang="de-DE"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34</a:t>
            </a:fld>
            <a:endParaRPr lang="de-DE" altLang="de-DE" dirty="0"/>
          </a:p>
        </p:txBody>
      </p:sp>
      <p:sp>
        <p:nvSpPr>
          <p:cNvPr id="3" name="Fußzeilenplatzhalter 2">
            <a:extLst>
              <a:ext uri="{FF2B5EF4-FFF2-40B4-BE49-F238E27FC236}">
                <a16:creationId xmlns:a16="http://schemas.microsoft.com/office/drawing/2014/main" id="{669504F6-BC0B-4FD3-A8E0-1ABF4D95613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izenplatzhalter 2"/>
          <p:cNvSpPr>
            <a:spLocks noGrp="1"/>
          </p:cNvSpPr>
          <p:nvPr>
            <p:ph type="body" idx="1"/>
          </p:nvPr>
        </p:nvSpPr>
        <p:spPr>
          <a:noFill/>
        </p:spPr>
        <p:txBody>
          <a:bodyPr/>
          <a:lstStyle/>
          <a:p>
            <a:pPr eaLnBrk="1" hangingPunct="1"/>
            <a:r>
              <a:rPr lang="de-DE" altLang="de-DE" sz="1000" baseline="0" dirty="0">
                <a:solidFill>
                  <a:srgbClr val="FF0000"/>
                </a:solidFill>
              </a:rPr>
              <a:t>Einen der Ordner im Benutzerarbeitsplaner ohne die leeren Ordner exportieren.</a:t>
            </a:r>
          </a:p>
          <a:p>
            <a:pPr eaLnBrk="1" hangingPunct="1"/>
            <a:endParaRPr lang="de-DE" altLang="de-DE" sz="1000" baseline="0" dirty="0"/>
          </a:p>
          <a:p>
            <a:pPr eaLnBrk="1" hangingPunct="1"/>
            <a:r>
              <a:rPr lang="de-DE" altLang="de-DE" sz="1000" baseline="0" dirty="0"/>
              <a:t>Der Export ermöglicht den Datenaustausch zwischen zwei Installationen, wenn z. B. ein Zugriff auf die VM-/Serverversion nicht von überall möglich ist. In diesem Fall können die Daten in einer Einzelplatzversion erstellt und bearbeitet werden. Im Anschluss werden die Daten exportiert und können in der VM-/Serverinstallation importiert werden.</a:t>
            </a:r>
          </a:p>
          <a:p>
            <a:pPr eaLnBrk="1" hangingPunct="1"/>
            <a:endParaRPr lang="de-DE" altLang="de-DE" sz="1000"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Ist</a:t>
            </a:r>
            <a:r>
              <a:rPr lang="de-DE" altLang="de-DE" sz="1000" baseline="0" dirty="0"/>
              <a:t> zu</a:t>
            </a:r>
            <a:r>
              <a:rPr lang="de-DE" altLang="de-DE" sz="1000" dirty="0"/>
              <a:t>m</a:t>
            </a:r>
            <a:r>
              <a:rPr lang="de-DE" altLang="de-DE" sz="1000" baseline="0" dirty="0"/>
              <a:t> Export eines der drei Systemelemente (Arbeitsplaner, Eigene Prüflisten, Eigene Vorlagen) markiert, wird deren Inhalt, aber nicht das Systemelement selbst exportiert.</a:t>
            </a:r>
            <a:r>
              <a:rPr lang="de-DE" altLang="de-DE" sz="1000" dirty="0"/>
              <a:t> Beim Export bleiben die Daten im Programm erhalten; es wird eine Datenkopie exportiert.</a:t>
            </a:r>
            <a:endParaRPr lang="de-DE" altLang="de-DE" sz="1000" baseline="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35</a:t>
            </a:fld>
            <a:endParaRPr lang="de-DE" altLang="de-DE" dirty="0"/>
          </a:p>
        </p:txBody>
      </p:sp>
      <p:sp>
        <p:nvSpPr>
          <p:cNvPr id="3" name="Fußzeilenplatzhalter 2">
            <a:extLst>
              <a:ext uri="{FF2B5EF4-FFF2-40B4-BE49-F238E27FC236}">
                <a16:creationId xmlns:a16="http://schemas.microsoft.com/office/drawing/2014/main" id="{A1DD8FC7-78AC-4DD0-A10E-46449449D67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izenplatzhalter 2"/>
          <p:cNvSpPr>
            <a:spLocks noGrp="1"/>
          </p:cNvSpPr>
          <p:nvPr>
            <p:ph type="body" idx="1"/>
          </p:nvPr>
        </p:nvSpPr>
        <p:spPr>
          <a:noFill/>
        </p:spPr>
        <p:txBody>
          <a:bodyPr/>
          <a:lstStyle/>
          <a:p>
            <a:pPr eaLnBrk="1" hangingPunct="1"/>
            <a:r>
              <a:rPr lang="de-DE" altLang="de-DE" sz="1000" dirty="0"/>
              <a:t>Sollte die Browser-Meldung zum Download (Öffnen, Speichern, Speichern unter) nicht angezeigt</a:t>
            </a:r>
            <a:r>
              <a:rPr lang="de-DE" altLang="de-DE" sz="1000" baseline="0" dirty="0"/>
              <a:t> werden, wird das Herunterladen möglicherweise geblockt. Prüfen Sie bitte in der Browser-Adresszeile, ob eine diesbezügliche Meldung erscheint. Manchmal weist auch nur ein kleines Symbol darauf hin. In diesem Fall erlauben Sie das generelle Herunterladen von Dateien von dieser Adresse.</a:t>
            </a:r>
          </a:p>
          <a:p>
            <a:pPr eaLnBrk="1" hangingPunct="1"/>
            <a:endParaRPr lang="de-DE" altLang="de-DE" sz="1000" baseline="0" dirty="0"/>
          </a:p>
          <a:p>
            <a:pPr eaLnBrk="1" hangingPunct="1"/>
            <a:r>
              <a:rPr lang="de-DE" altLang="de-DE" sz="1000" baseline="0" dirty="0"/>
              <a:t>Der Dateiname sollte alle Informationen enthalten, die Sie zum Identifizieren der Datei benötigen. Belassen Sie, wenn Sie die Datei umbenennen, daher zumindest den Herkunftsort (Benutzerbereich oder Öffentlicher Bereich) im Dateinamen.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ym typeface="Wingdings 3" pitchFamily="18" charset="2"/>
              </a:rPr>
              <a:t>Wenn Sie die Inhalte der Ordner</a:t>
            </a:r>
            <a:r>
              <a:rPr lang="de-DE" altLang="de-DE" sz="1000" baseline="0" dirty="0">
                <a:sym typeface="Wingdings 3" pitchFamily="18" charset="2"/>
              </a:rPr>
              <a:t> E</a:t>
            </a:r>
            <a:r>
              <a:rPr lang="de-DE" altLang="de-DE" sz="1000" dirty="0">
                <a:sym typeface="Wingdings 3" pitchFamily="18" charset="2"/>
              </a:rPr>
              <a:t>igene Prüflisten und Vorlagen exportieren, sollten Sie dies zusätzlich im Dateinamen vermerken, da diese speziellen Dateitypen nur von einem Supervisor oder Handlungshilfe-Administrator importiert werden können.</a:t>
            </a:r>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36</a:t>
            </a:fld>
            <a:endParaRPr lang="de-DE" altLang="de-DE" dirty="0"/>
          </a:p>
        </p:txBody>
      </p:sp>
      <p:sp>
        <p:nvSpPr>
          <p:cNvPr id="3" name="Fußzeilenplatzhalter 2">
            <a:extLst>
              <a:ext uri="{FF2B5EF4-FFF2-40B4-BE49-F238E27FC236}">
                <a16:creationId xmlns:a16="http://schemas.microsoft.com/office/drawing/2014/main" id="{8788D860-4F91-4BD3-8B8D-4151F939A620}"/>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izenplatzhalter 2"/>
          <p:cNvSpPr>
            <a:spLocks noGrp="1"/>
          </p:cNvSpPr>
          <p:nvPr>
            <p:ph type="body" idx="1"/>
          </p:nvPr>
        </p:nvSpPr>
        <p:spPr>
          <a:noFill/>
        </p:spPr>
        <p:txBody>
          <a:bodyPr/>
          <a:lstStyle/>
          <a:p>
            <a:pPr eaLnBrk="1" hangingPunct="1"/>
            <a:r>
              <a:rPr lang="de-DE" altLang="de-DE" sz="1000" dirty="0">
                <a:solidFill>
                  <a:schemeClr val="tx1"/>
                </a:solidFill>
              </a:rPr>
              <a:t>Voraussetzung für den Import sind eine Datei im richtigen Datenformat (Exportdatei der HH 4.0) und die Berechtigung zum Import (Exportdateien aus Eigenen Prüflisten und Vorlagen können nur </a:t>
            </a:r>
            <a:r>
              <a:rPr lang="de-DE" altLang="de-DE" sz="1000" dirty="0" err="1">
                <a:solidFill>
                  <a:schemeClr val="tx1"/>
                </a:solidFill>
              </a:rPr>
              <a:t>Supervisoren</a:t>
            </a:r>
            <a:r>
              <a:rPr lang="de-DE" altLang="de-DE" sz="1000" dirty="0">
                <a:solidFill>
                  <a:schemeClr val="tx1"/>
                </a:solidFill>
              </a:rPr>
              <a:t> und der Handlungshilfe-Administrator importieren).</a:t>
            </a:r>
          </a:p>
          <a:p>
            <a:pPr eaLnBrk="1" hangingPunct="1"/>
            <a:endParaRPr lang="de-DE" altLang="de-DE" sz="1000" dirty="0">
              <a:solidFill>
                <a:schemeClr val="tx1"/>
              </a:solidFill>
            </a:endParaRPr>
          </a:p>
          <a:p>
            <a:pPr eaLnBrk="1" hangingPunct="1"/>
            <a:r>
              <a:rPr lang="de-DE" altLang="de-DE" sz="1000" i="1" dirty="0">
                <a:solidFill>
                  <a:schemeClr val="bg1">
                    <a:lumMod val="50000"/>
                  </a:schemeClr>
                </a:solidFill>
              </a:rPr>
              <a:t>Bei der </a:t>
            </a:r>
            <a:r>
              <a:rPr lang="de-DE" altLang="de-DE" sz="1000" i="1" baseline="0" dirty="0">
                <a:solidFill>
                  <a:schemeClr val="bg1">
                    <a:lumMod val="50000"/>
                  </a:schemeClr>
                </a:solidFill>
              </a:rPr>
              <a:t>Einzelplatzversion kann es manchmal und speziell beim Import von Daten (einschließlich des Inhaltsupdates) dazu kommen, dass die Datenbank beschädigt wird. Die Ursache dafür ist unklar. Daher empfehlen wir, vor einem Import von Daten zunächst eine Datenbanksicherung durchzuführen (siehe Installationsanleitung für die Einzelplatzversion unter Kapitel 5.1 und »</a:t>
            </a:r>
            <a:r>
              <a:rPr lang="de-DE" altLang="de-DE" sz="1000" i="1" cap="small" baseline="0" dirty="0">
                <a:solidFill>
                  <a:schemeClr val="bg1">
                    <a:lumMod val="50000"/>
                  </a:schemeClr>
                </a:solidFill>
              </a:rPr>
              <a:t>Baustein</a:t>
            </a:r>
            <a:r>
              <a:rPr lang="de-DE" altLang="de-DE" sz="1000" i="1" baseline="0" dirty="0">
                <a:solidFill>
                  <a:schemeClr val="bg1">
                    <a:lumMod val="50000"/>
                  </a:schemeClr>
                </a:solidFill>
              </a:rPr>
              <a:t> 5 ▪ HH-Admin und IT-Admin«). Dazu sind bei der Einzelplatzversion keine IT-Kenntnisse nötig.</a:t>
            </a:r>
          </a:p>
          <a:p>
            <a:pPr eaLnBrk="1" hangingPunct="1"/>
            <a:r>
              <a:rPr lang="de-DE" altLang="de-DE" sz="1000" i="1" baseline="0" dirty="0">
                <a:solidFill>
                  <a:schemeClr val="bg1">
                    <a:lumMod val="50000"/>
                  </a:schemeClr>
                </a:solidFill>
              </a:rPr>
              <a:t>Eine Beschädigung der Datenbank hat zur Folge, dass sie entweder nicht mehr geöffnet werden kann (beim Starten des Programms kommt eine Systemfehlermeldung bzw. „Status Code: 500“) oder dass manche Funktionen nicht mehr ausgeführt werden können (es erscheinen ebenfalls Fehlermeldungen).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1" baseline="0" dirty="0">
                <a:solidFill>
                  <a:schemeClr val="bg1">
                    <a:lumMod val="50000"/>
                  </a:schemeClr>
                </a:solidFill>
              </a:rPr>
              <a:t>Nicht betroffen davon sind der Export von Daten aus einer Einzelplatzversion und der anschließende Import dieser Daten in eine VM-/Serverversion.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37</a:t>
            </a:fld>
            <a:endParaRPr lang="de-DE" altLang="de-DE" dirty="0"/>
          </a:p>
        </p:txBody>
      </p:sp>
      <p:sp>
        <p:nvSpPr>
          <p:cNvPr id="3" name="Fußzeilenplatzhalter 2">
            <a:extLst>
              <a:ext uri="{FF2B5EF4-FFF2-40B4-BE49-F238E27FC236}">
                <a16:creationId xmlns:a16="http://schemas.microsoft.com/office/drawing/2014/main" id="{9B85B98A-8832-41F9-A2D6-5CE1557F41B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baseline="0" dirty="0">
                <a:solidFill>
                  <a:srgbClr val="FF0000"/>
                </a:solidFill>
              </a:rPr>
              <a:t>Wenn Sie mit einer Einzelplatzversion arbeiten, sollten Sie aus den zuvor erläuterten Gründen sicherheitshalber eine Datensicherung durchführen. Öffnen Sie dazu den Speicherpfad des Programms und doppelklicken Sie auf die Datei „Datenbanksicherung_erstellen.bat“. Es öffnet sich ganz kurz ein DOS-Fenster und wird wieder geschlossen. Damit ist die Datensicherung erstellt. </a:t>
            </a:r>
            <a:br>
              <a:rPr lang="de-DE" altLang="de-DE" sz="1000" i="0" baseline="0" dirty="0">
                <a:solidFill>
                  <a:srgbClr val="FF0000"/>
                </a:solidFill>
              </a:rPr>
            </a:br>
            <a:r>
              <a:rPr lang="de-DE" altLang="de-DE" sz="1000" i="1" baseline="0" dirty="0">
                <a:solidFill>
                  <a:srgbClr val="6666FF"/>
                </a:solidFill>
              </a:rPr>
              <a:t>Die Funktion der Datenbanksicherung bei der Einzelplatzversion wird ausführlich im »</a:t>
            </a:r>
            <a:r>
              <a:rPr lang="de-DE" altLang="de-DE" sz="1000" i="1" cap="small" baseline="0" dirty="0">
                <a:solidFill>
                  <a:srgbClr val="6666FF"/>
                </a:solidFill>
              </a:rPr>
              <a:t>Baustein</a:t>
            </a:r>
            <a:r>
              <a:rPr lang="de-DE" altLang="de-DE" sz="1000" i="1" baseline="0" dirty="0">
                <a:solidFill>
                  <a:srgbClr val="6666FF"/>
                </a:solidFill>
              </a:rPr>
              <a:t> 5 ▪ HH-Admin und IT-Admin« behandelt.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i="0" baseline="0" dirty="0">
              <a:solidFill>
                <a:srgbClr val="FF0000"/>
              </a:solidFill>
            </a:endParaRPr>
          </a:p>
          <a:p>
            <a:pPr eaLnBrk="1" hangingPunct="1"/>
            <a:r>
              <a:rPr lang="de-DE" altLang="de-DE" sz="1000" dirty="0">
                <a:solidFill>
                  <a:srgbClr val="FF0000"/>
                </a:solidFill>
              </a:rPr>
              <a:t>Die zuvor</a:t>
            </a:r>
            <a:r>
              <a:rPr lang="de-DE" altLang="de-DE" sz="1000" baseline="0" dirty="0">
                <a:solidFill>
                  <a:srgbClr val="FF0000"/>
                </a:solidFill>
              </a:rPr>
              <a:t> exportierte Datei importieren. Einen Ordner (hier: </a:t>
            </a:r>
            <a:r>
              <a:rPr lang="de-DE" altLang="de-DE" sz="1000" b="1" baseline="0" dirty="0">
                <a:solidFill>
                  <a:srgbClr val="FF0000"/>
                </a:solidFill>
              </a:rPr>
              <a:t>Hausmeister</a:t>
            </a:r>
            <a:r>
              <a:rPr lang="de-DE" altLang="de-DE" sz="1000" baseline="0" dirty="0">
                <a:solidFill>
                  <a:srgbClr val="FF0000"/>
                </a:solidFill>
              </a:rPr>
              <a:t>) nicht importieren.</a:t>
            </a:r>
          </a:p>
          <a:p>
            <a:pPr eaLnBrk="1" hangingPunct="1"/>
            <a:endParaRPr lang="de-DE" altLang="de-DE" sz="1000" i="0" baseline="0" dirty="0">
              <a:solidFill>
                <a:srgbClr val="FF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FF0000"/>
                </a:solidFill>
              </a:rPr>
              <a:t>Zum Wechsel</a:t>
            </a:r>
            <a:r>
              <a:rPr lang="de-DE" altLang="de-DE" sz="1000" baseline="0" dirty="0">
                <a:solidFill>
                  <a:srgbClr val="FF0000"/>
                </a:solidFill>
              </a:rPr>
              <a:t> in den Öffentlichen Bereich einen Ordner (hier: </a:t>
            </a:r>
            <a:r>
              <a:rPr lang="de-DE" altLang="de-DE" sz="1000" b="1" baseline="0" dirty="0">
                <a:solidFill>
                  <a:srgbClr val="FF0000"/>
                </a:solidFill>
              </a:rPr>
              <a:t>Haus A</a:t>
            </a:r>
            <a:r>
              <a:rPr lang="de-DE" altLang="de-DE" sz="1000" baseline="0" dirty="0">
                <a:solidFill>
                  <a:srgbClr val="FF0000"/>
                </a:solidFill>
              </a:rPr>
              <a:t>) kopieren und unter die eigene Organisationseinheit (hier: </a:t>
            </a:r>
            <a:r>
              <a:rPr lang="de-DE" altLang="de-DE" sz="1000" b="1" baseline="0" dirty="0">
                <a:solidFill>
                  <a:srgbClr val="FF0000"/>
                </a:solidFill>
              </a:rPr>
              <a:t>Amt Susanne</a:t>
            </a:r>
            <a:r>
              <a:rPr lang="de-DE" altLang="de-DE" sz="1000" baseline="0" dirty="0">
                <a:solidFill>
                  <a:srgbClr val="FF0000"/>
                </a:solidFill>
              </a:rPr>
              <a:t>) in einen Arbeitsplaner (hier: </a:t>
            </a:r>
            <a:r>
              <a:rPr lang="de-DE" altLang="de-DE" sz="1000" b="1" baseline="0" dirty="0">
                <a:solidFill>
                  <a:srgbClr val="FF0000"/>
                </a:solidFill>
              </a:rPr>
              <a:t>Weimar</a:t>
            </a:r>
            <a:r>
              <a:rPr lang="de-DE" altLang="de-DE" sz="1000" baseline="0" dirty="0">
                <a:solidFill>
                  <a:srgbClr val="FF0000"/>
                </a:solidFill>
              </a:rPr>
              <a:t>) einfügen.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38</a:t>
            </a:fld>
            <a:endParaRPr lang="de-DE" altLang="de-DE" dirty="0"/>
          </a:p>
        </p:txBody>
      </p:sp>
      <p:sp>
        <p:nvSpPr>
          <p:cNvPr id="3" name="Fußzeilenplatzhalter 2">
            <a:extLst>
              <a:ext uri="{FF2B5EF4-FFF2-40B4-BE49-F238E27FC236}">
                <a16:creationId xmlns:a16="http://schemas.microsoft.com/office/drawing/2014/main" id="{9215249A-A0E2-4E61-9902-B5D2CF02CF8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izenplatzhalter 2"/>
          <p:cNvSpPr>
            <a:spLocks noGrp="1"/>
          </p:cNvSpPr>
          <p:nvPr>
            <p:ph type="body" idx="1"/>
          </p:nvPr>
        </p:nvSpPr>
        <p:spPr>
          <a:noFill/>
        </p:spPr>
        <p:txBody>
          <a:bodyPr/>
          <a:lstStyle/>
          <a:p>
            <a:pPr eaLnBrk="1" hangingPunct="1"/>
            <a:r>
              <a:rPr lang="de-DE" altLang="de-DE" sz="1000" i="0" baseline="0" dirty="0">
                <a:solidFill>
                  <a:schemeClr val="tx1"/>
                </a:solidFill>
              </a:rPr>
              <a:t>Zu den bereits besprochenen Funktionen (grau) kommen im Öffentlichen Bereich die beiden bisher noch nicht erläuterten Funktionen </a:t>
            </a:r>
            <a:r>
              <a:rPr lang="de-DE" altLang="de-DE" sz="1000" b="1" i="0" baseline="0" dirty="0">
                <a:solidFill>
                  <a:schemeClr val="tx1"/>
                </a:solidFill>
              </a:rPr>
              <a:t>Strukturbaum auf-/zuklappen </a:t>
            </a:r>
            <a:r>
              <a:rPr lang="de-DE" altLang="de-DE" sz="1000" i="0" baseline="0" dirty="0">
                <a:solidFill>
                  <a:schemeClr val="tx1"/>
                </a:solidFill>
              </a:rPr>
              <a:t>und </a:t>
            </a:r>
            <a:r>
              <a:rPr lang="de-DE" altLang="de-DE" sz="1000" b="1" i="0" baseline="0" dirty="0">
                <a:solidFill>
                  <a:schemeClr val="tx1"/>
                </a:solidFill>
              </a:rPr>
              <a:t>Bearbeitungsstand kennzeichnen </a:t>
            </a:r>
            <a:r>
              <a:rPr lang="de-DE" altLang="de-DE" sz="1000" i="0" baseline="0" dirty="0">
                <a:solidFill>
                  <a:schemeClr val="tx1"/>
                </a:solidFill>
              </a:rPr>
              <a:t>beschrieben, die es auch im Benutzerbereich gibt (blau). Dazu kommen vier weitere Funktionen der Symbolleiste des Öffentlichen Bereichs (orange).</a:t>
            </a:r>
            <a:endParaRPr lang="de-DE" altLang="de-DE" sz="1000" i="0" dirty="0">
              <a:solidFill>
                <a:schemeClr val="tx1"/>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39</a:t>
            </a:fld>
            <a:endParaRPr lang="de-DE" altLang="de-DE" dirty="0"/>
          </a:p>
        </p:txBody>
      </p:sp>
      <p:sp>
        <p:nvSpPr>
          <p:cNvPr id="3" name="Fußzeilenplatzhalter 2">
            <a:extLst>
              <a:ext uri="{FF2B5EF4-FFF2-40B4-BE49-F238E27FC236}">
                <a16:creationId xmlns:a16="http://schemas.microsoft.com/office/drawing/2014/main" id="{60ABD959-416C-4638-900A-C8B416FCBC6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izenplatzhalter 2"/>
          <p:cNvSpPr>
            <a:spLocks noGrp="1"/>
          </p:cNvSpPr>
          <p:nvPr>
            <p:ph type="body" idx="1"/>
          </p:nvPr>
        </p:nvSpPr>
        <p:spPr>
          <a:noFill/>
        </p:spPr>
        <p:txBody>
          <a:bodyPr/>
          <a:lstStyle/>
          <a:p>
            <a:pPr eaLnBrk="1" hangingPunct="1">
              <a:defRPr/>
            </a:pPr>
            <a:endParaRPr lang="de-DE" altLang="de-DE" sz="1100" i="1" dirty="0">
              <a:solidFill>
                <a:srgbClr val="6666FF"/>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a:t>
            </a:fld>
            <a:endParaRPr lang="de-DE" altLang="de-DE" dirty="0"/>
          </a:p>
        </p:txBody>
      </p:sp>
      <p:sp>
        <p:nvSpPr>
          <p:cNvPr id="3" name="Fußzeilenplatzhalter 2">
            <a:extLst>
              <a:ext uri="{FF2B5EF4-FFF2-40B4-BE49-F238E27FC236}">
                <a16:creationId xmlns:a16="http://schemas.microsoft.com/office/drawing/2014/main" id="{7D2FC912-F63D-4086-8BF3-0D03A661589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izenplatzhalter 2"/>
          <p:cNvSpPr>
            <a:spLocks noGrp="1"/>
          </p:cNvSpPr>
          <p:nvPr>
            <p:ph type="body" idx="1"/>
          </p:nvPr>
        </p:nvSpPr>
        <p:spPr>
          <a:noFill/>
        </p:spPr>
        <p:txBody>
          <a:bodyPr/>
          <a:lstStyle/>
          <a:p>
            <a:pPr eaLnBrk="1" hangingPunct="1"/>
            <a:r>
              <a:rPr lang="de-DE" altLang="de-DE" sz="1000" dirty="0"/>
              <a:t>Ist beim Klick</a:t>
            </a:r>
            <a:r>
              <a:rPr lang="de-DE" altLang="de-DE" sz="1000" baseline="0" dirty="0"/>
              <a:t> auf die Schaltfläche ein Teil der markierten Struktur bereits aufgeklappt (und sei es nur ein Element, das darunter angezeigt wird), setzt das Programm die Variante </a:t>
            </a:r>
            <a:r>
              <a:rPr lang="de-DE" altLang="de-DE" sz="1000" b="1" baseline="0" dirty="0"/>
              <a:t>Zuklappen</a:t>
            </a:r>
            <a:r>
              <a:rPr lang="de-DE" altLang="de-DE" sz="1000" baseline="0" dirty="0"/>
              <a:t> um. In diesem Fall klicken Sie zum kompletten </a:t>
            </a:r>
            <a:r>
              <a:rPr lang="de-DE" altLang="de-DE" sz="1000" b="1" baseline="0" dirty="0"/>
              <a:t>Aufklappen</a:t>
            </a:r>
            <a:r>
              <a:rPr lang="de-DE" altLang="de-DE" sz="1000" baseline="0" dirty="0"/>
              <a:t> nochmals auf die Schaltfläche.</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Das erste Öffnen des Strukturbaums nach einer Anmeldung im Programm kann bei</a:t>
            </a:r>
            <a:r>
              <a:rPr lang="de-DE" altLang="de-DE" sz="1000" baseline="0" dirty="0"/>
              <a:t> umfangreichen Strukturen </a:t>
            </a:r>
            <a:r>
              <a:rPr lang="de-DE" altLang="de-DE" sz="1000" dirty="0"/>
              <a:t>etwas länger dauern, weil dabei alle Daten aus der Datenbank dieses Bereiches geladen werden. Beim nächsten Aufklappen werden die Daten aus dem Speicher geladen, was deutlich schneller geht. </a:t>
            </a:r>
            <a:r>
              <a:rPr lang="de-DE" altLang="de-DE" sz="1000"/>
              <a:t>Beim neuen Anmelden startet das Aufklappen wieder mit dem Laden der Datenbank.</a:t>
            </a:r>
            <a:endParaRPr lang="de-DE" altLang="de-DE" sz="100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1" dirty="0">
                <a:solidFill>
                  <a:srgbClr val="6666FF"/>
                </a:solidFill>
              </a:rPr>
              <a:t>Die Funktion wurde bereits im »B</a:t>
            </a:r>
            <a:r>
              <a:rPr lang="de-DE" altLang="de-DE" sz="1000" i="1" cap="small" dirty="0">
                <a:solidFill>
                  <a:srgbClr val="6666FF"/>
                </a:solidFill>
              </a:rPr>
              <a:t>austein</a:t>
            </a:r>
            <a:r>
              <a:rPr lang="de-DE" altLang="de-DE" sz="1000" i="1" dirty="0">
                <a:solidFill>
                  <a:srgbClr val="6666FF"/>
                </a:solidFill>
              </a:rPr>
              <a:t> 1 ▪</a:t>
            </a:r>
            <a:r>
              <a:rPr lang="de-DE" altLang="de-DE" sz="1000" i="1" dirty="0">
                <a:solidFill>
                  <a:srgbClr val="6666FF"/>
                </a:solidFill>
                <a:sym typeface="Wingdings"/>
              </a:rPr>
              <a:t> Alle Rollen</a:t>
            </a:r>
            <a:r>
              <a:rPr lang="de-DE" altLang="de-DE" sz="1000" i="1" dirty="0">
                <a:solidFill>
                  <a:srgbClr val="6666FF"/>
                </a:solidFill>
              </a:rPr>
              <a:t>« </a:t>
            </a:r>
            <a:r>
              <a:rPr lang="de-DE" altLang="de-DE" sz="1000" i="1" baseline="0" dirty="0">
                <a:solidFill>
                  <a:srgbClr val="6666FF"/>
                </a:solidFill>
              </a:rPr>
              <a:t>erläutert. Hier wird noch das Aufklappen der Organisationseinheiten beschrieben.</a:t>
            </a:r>
            <a:endParaRPr lang="de-DE" altLang="de-DE" sz="1000" i="1" dirty="0">
              <a:solidFill>
                <a:srgbClr val="6666FF"/>
              </a:solidFill>
            </a:endParaRPr>
          </a:p>
          <a:p>
            <a:pPr eaLnBrk="1" hangingPunct="1"/>
            <a:endParaRPr lang="de-DE" altLang="de-DE" sz="1000" baseline="0" dirty="0"/>
          </a:p>
          <a:p>
            <a:pPr eaLnBrk="1" hangingPunct="1"/>
            <a:r>
              <a:rPr lang="de-DE" altLang="de-DE" sz="1000" baseline="0" dirty="0">
                <a:solidFill>
                  <a:srgbClr val="FF0000"/>
                </a:solidFill>
              </a:rPr>
              <a:t>Die Organisationseinheit </a:t>
            </a:r>
            <a:r>
              <a:rPr lang="de-DE" altLang="de-DE" sz="1000" b="1" baseline="0" dirty="0">
                <a:solidFill>
                  <a:srgbClr val="FF0000"/>
                </a:solidFill>
              </a:rPr>
              <a:t>Bundesamt Bund </a:t>
            </a:r>
            <a:r>
              <a:rPr lang="de-DE" altLang="de-DE" sz="1000" baseline="0" dirty="0">
                <a:solidFill>
                  <a:srgbClr val="FF0000"/>
                </a:solidFill>
              </a:rPr>
              <a:t>oder den Arbeitsplaner </a:t>
            </a:r>
            <a:r>
              <a:rPr lang="de-DE" altLang="de-DE" sz="1000" b="1" baseline="0" dirty="0">
                <a:solidFill>
                  <a:srgbClr val="FF0000"/>
                </a:solidFill>
              </a:rPr>
              <a:t>Zentrale</a:t>
            </a:r>
            <a:r>
              <a:rPr lang="de-DE" altLang="de-DE" sz="1000" baseline="0" dirty="0">
                <a:solidFill>
                  <a:srgbClr val="FF0000"/>
                </a:solidFill>
              </a:rPr>
              <a:t> auf-/zuklappen.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40</a:t>
            </a:fld>
            <a:endParaRPr lang="de-DE" altLang="de-DE" dirty="0"/>
          </a:p>
        </p:txBody>
      </p:sp>
      <p:sp>
        <p:nvSpPr>
          <p:cNvPr id="3" name="Fußzeilenplatzhalter 2">
            <a:extLst>
              <a:ext uri="{FF2B5EF4-FFF2-40B4-BE49-F238E27FC236}">
                <a16:creationId xmlns:a16="http://schemas.microsoft.com/office/drawing/2014/main" id="{0FD567B6-7313-4928-BB4E-F817E919E345}"/>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izenplatzhalter 2"/>
          <p:cNvSpPr>
            <a:spLocks noGrp="1"/>
          </p:cNvSpPr>
          <p:nvPr>
            <p:ph type="body" idx="1"/>
          </p:nvPr>
        </p:nvSpPr>
        <p:spPr>
          <a:noFill/>
        </p:spPr>
        <p:txBody>
          <a:bodyPr/>
          <a:lstStyle/>
          <a:p>
            <a:pPr eaLnBrk="1" hangingPunct="1"/>
            <a:r>
              <a:rPr lang="de-DE" altLang="de-DE" sz="1000" dirty="0"/>
              <a:t>Elemente, die gesperrt sind, sind für alle anderen nur im Lesemodus verfügbar. </a:t>
            </a:r>
          </a:p>
          <a:p>
            <a:pPr eaLnBrk="1" hangingPunct="1"/>
            <a:r>
              <a:rPr lang="de-DE" altLang="de-DE" sz="1000" dirty="0"/>
              <a:t>Eine Sperre hindert andere am Kopieren, Duplizieren, Verschieben, Archivieren und Sperren (Exportieren ist möglich). Dies betrifft auch Elemente, die selbst nicht gesperrt sind, aber gesperrte Elemente enthalten. Nur die Person, die die Sperre gesetzt hat, kann weiterhin diese Funktionen ausführen.</a:t>
            </a:r>
          </a:p>
          <a:p>
            <a:pPr eaLnBrk="1" hangingPunct="1"/>
            <a:r>
              <a:rPr lang="de-DE" altLang="de-DE" sz="1000" dirty="0"/>
              <a:t>Eine Sperre kann grundsätzlich nur vom Sperrenden entfernt werden. </a:t>
            </a:r>
            <a:r>
              <a:rPr lang="de-DE" altLang="de-DE" sz="1000" dirty="0">
                <a:solidFill>
                  <a:srgbClr val="000000"/>
                </a:solidFill>
              </a:rPr>
              <a:t>Ausnahme:</a:t>
            </a:r>
            <a:r>
              <a:rPr lang="de-DE" altLang="de-DE" sz="1000" dirty="0"/>
              <a:t> Supervisoren können Sperren anderer entfernen.</a:t>
            </a:r>
          </a:p>
          <a:p>
            <a:pPr eaLnBrk="1" hangingPunct="1"/>
            <a:endParaRPr lang="de-DE" altLang="de-DE" sz="1000" dirty="0">
              <a:solidFill>
                <a:srgbClr val="FF0000"/>
              </a:solidFill>
            </a:endParaRPr>
          </a:p>
          <a:p>
            <a:pPr eaLnBrk="1" hangingPunct="1"/>
            <a:r>
              <a:rPr lang="de-DE" altLang="de-DE" sz="1000" dirty="0">
                <a:solidFill>
                  <a:srgbClr val="FF0000"/>
                </a:solidFill>
              </a:rPr>
              <a:t>Einen</a:t>
            </a:r>
            <a:r>
              <a:rPr lang="de-DE" altLang="de-DE" sz="1000" baseline="0" dirty="0">
                <a:solidFill>
                  <a:srgbClr val="FF0000"/>
                </a:solidFill>
              </a:rPr>
              <a:t> Ordner mit Prüflisten zur Bearbeitung sperren (hier: </a:t>
            </a:r>
            <a:r>
              <a:rPr lang="de-DE" altLang="de-DE" sz="1000" b="1" baseline="0" dirty="0">
                <a:solidFill>
                  <a:srgbClr val="FF0000"/>
                </a:solidFill>
              </a:rPr>
              <a:t>Zentrale Prüflisten</a:t>
            </a:r>
            <a:r>
              <a:rPr lang="de-DE" altLang="de-DE" sz="1000" baseline="0" dirty="0">
                <a:solidFill>
                  <a:srgbClr val="FF0000"/>
                </a:solidFill>
              </a:rPr>
              <a:t>).</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41</a:t>
            </a:fld>
            <a:endParaRPr lang="de-DE" altLang="de-DE" dirty="0"/>
          </a:p>
        </p:txBody>
      </p:sp>
      <p:sp>
        <p:nvSpPr>
          <p:cNvPr id="3" name="Fußzeilenplatzhalter 2">
            <a:extLst>
              <a:ext uri="{FF2B5EF4-FFF2-40B4-BE49-F238E27FC236}">
                <a16:creationId xmlns:a16="http://schemas.microsoft.com/office/drawing/2014/main" id="{50C90AC8-F134-4531-844D-1A0794CCED2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4" name="Rectangle 3"/>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Sie können</a:t>
            </a:r>
            <a:r>
              <a:rPr lang="de-DE" altLang="de-DE" sz="1000" baseline="0" dirty="0"/>
              <a:t> Stammdaten </a:t>
            </a:r>
            <a:r>
              <a:rPr lang="de-DE" altLang="de-DE" sz="1000" dirty="0"/>
              <a:t>in Prüffälle und Ordner eintragen. </a:t>
            </a:r>
            <a:r>
              <a:rPr lang="de-DE" altLang="de-DE" sz="1000" dirty="0" err="1"/>
              <a:t>Supervisoren</a:t>
            </a:r>
            <a:r>
              <a:rPr lang="de-DE" altLang="de-DE" sz="1000" dirty="0"/>
              <a:t> auch in Arbeitsplaner und Organisationseinheiten.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sz="1000" i="0" baseline="0" dirty="0">
                <a:solidFill>
                  <a:srgbClr val="000000"/>
                </a:solidFill>
              </a:rPr>
              <a:t>Sie haben zwar keinen Schreibzugriff auf die Stammdaten des Arbeitsplaners, aber sie können die Inhalte der einzelnen Felder markieren und über das Kontextmenü oder STRG+C kopieren und in die Stammdaten des Ordners mit STRG+V einfügen.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altLang="de-DE" sz="1000" i="0" baseline="0" dirty="0">
              <a:solidFill>
                <a:srgbClr val="000000"/>
              </a:solidFill>
            </a:endParaRPr>
          </a:p>
          <a:p>
            <a:pPr eaLnBrk="1" hangingPunct="1"/>
            <a:r>
              <a:rPr lang="de-DE" altLang="de-DE" sz="1000" i="0" dirty="0">
                <a:solidFill>
                  <a:srgbClr val="000000"/>
                </a:solidFill>
              </a:rPr>
              <a:t>Beim Kopieren von Elementen</a:t>
            </a:r>
            <a:r>
              <a:rPr lang="de-DE" altLang="de-DE" sz="1000" i="0" baseline="0" dirty="0">
                <a:solidFill>
                  <a:srgbClr val="000000"/>
                </a:solidFill>
              </a:rPr>
              <a:t> werden die Stammdaten 1:1 übernommen. Die Stammdaten der neuen Elternelemente werden nicht vererbt. Daher sind im abgebildeten Beispiel die Stammdaten des Arbeitsplaners </a:t>
            </a:r>
            <a:r>
              <a:rPr lang="de-DE" altLang="de-DE" sz="1000" b="1" i="0" baseline="0" dirty="0">
                <a:solidFill>
                  <a:srgbClr val="000000"/>
                </a:solidFill>
              </a:rPr>
              <a:t>Weimar</a:t>
            </a:r>
            <a:r>
              <a:rPr lang="de-DE" altLang="de-DE" sz="1000" i="0" baseline="0" dirty="0">
                <a:solidFill>
                  <a:srgbClr val="000000"/>
                </a:solidFill>
              </a:rPr>
              <a:t> nicht in den hineinkopierten Ordner </a:t>
            </a:r>
            <a:r>
              <a:rPr lang="de-DE" altLang="de-DE" sz="1000" b="1" i="0" baseline="0" dirty="0">
                <a:solidFill>
                  <a:srgbClr val="000000"/>
                </a:solidFill>
              </a:rPr>
              <a:t>Haus A</a:t>
            </a:r>
            <a:r>
              <a:rPr lang="de-DE" altLang="de-DE" sz="1000" i="0" baseline="0" dirty="0">
                <a:solidFill>
                  <a:srgbClr val="000000"/>
                </a:solidFill>
              </a:rPr>
              <a:t> übertragen worden. </a:t>
            </a:r>
          </a:p>
          <a:p>
            <a:pPr eaLnBrk="1" hangingPunct="1"/>
            <a:endParaRPr lang="de-DE" altLang="de-DE" sz="1000" i="0" baseline="0" dirty="0">
              <a:solidFill>
                <a:srgbClr val="000000"/>
              </a:solidFill>
            </a:endParaRPr>
          </a:p>
          <a:p>
            <a:pPr eaLnBrk="1" hangingPunct="1"/>
            <a:r>
              <a:rPr lang="de-DE" altLang="de-DE" sz="1000" i="0" baseline="0" dirty="0">
                <a:solidFill>
                  <a:srgbClr val="FF0000"/>
                </a:solidFill>
              </a:rPr>
              <a:t>Stammdaten aus dem Arbeitsplaner (hier: </a:t>
            </a:r>
            <a:r>
              <a:rPr lang="de-DE" altLang="de-DE" sz="1000" b="1" i="0" baseline="0" dirty="0">
                <a:solidFill>
                  <a:srgbClr val="FF0000"/>
                </a:solidFill>
              </a:rPr>
              <a:t>Weimar</a:t>
            </a:r>
            <a:r>
              <a:rPr lang="de-DE" altLang="de-DE" sz="1000" i="0" baseline="0" dirty="0">
                <a:solidFill>
                  <a:srgbClr val="FF0000"/>
                </a:solidFill>
              </a:rPr>
              <a:t>) in den Ordner (hier: </a:t>
            </a:r>
            <a:r>
              <a:rPr lang="de-DE" altLang="de-DE" sz="1000" b="1" i="0" baseline="0" dirty="0">
                <a:solidFill>
                  <a:srgbClr val="FF0000"/>
                </a:solidFill>
              </a:rPr>
              <a:t>Haus A</a:t>
            </a:r>
            <a:r>
              <a:rPr lang="de-DE" altLang="de-DE" sz="1000" i="0" baseline="0" dirty="0">
                <a:solidFill>
                  <a:srgbClr val="FF0000"/>
                </a:solidFill>
              </a:rPr>
              <a:t>) übertragen.</a:t>
            </a:r>
            <a:endParaRPr lang="de-DE" altLang="de-DE" sz="1000" dirty="0"/>
          </a:p>
          <a:p>
            <a:pPr eaLnBrk="1" hangingPunct="1"/>
            <a:endParaRPr lang="de-DE" altLang="de-DE" sz="1000" i="0" baseline="0" dirty="0">
              <a:solidFill>
                <a:srgbClr val="000000"/>
              </a:solidFill>
            </a:endParaRPr>
          </a:p>
          <a:p>
            <a:pPr eaLnBrk="1" hangingPunct="1"/>
            <a:r>
              <a:rPr lang="de-DE" altLang="de-DE" sz="1000" i="0" baseline="0" dirty="0">
                <a:solidFill>
                  <a:srgbClr val="000000"/>
                </a:solidFill>
              </a:rPr>
              <a:t>Betrachten Sie die Beschriftung der Stammdatenfelder als einen orientierenden Vorschlag, der Ihnen helfen soll, den Überblick über die dokumentierten Gefährdungen zu behalten. Wo sie was eintragen, entscheiden Sie. Klären Sie am besten hausintern, welche Stammdaten in welchem Feld eingetragen werden sollen. Die Einträge sollten einer einheitlichen Vorgabe folgen, damit in der Maßnahmenverwaltung übergreifend danach sortiert und gefiltert werden kann.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42</a:t>
            </a:fld>
            <a:endParaRPr lang="de-DE" altLang="de-DE" dirty="0"/>
          </a:p>
        </p:txBody>
      </p:sp>
      <p:sp>
        <p:nvSpPr>
          <p:cNvPr id="3" name="Fußzeilenplatzhalter 2">
            <a:extLst>
              <a:ext uri="{FF2B5EF4-FFF2-40B4-BE49-F238E27FC236}">
                <a16:creationId xmlns:a16="http://schemas.microsoft.com/office/drawing/2014/main" id="{F957F2C7-8211-4430-B589-74B3C4D9B6BE}"/>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8" name="Rectangle 3"/>
          <p:cNvSpPr>
            <a:spLocks noGrp="1"/>
          </p:cNvSpPr>
          <p:nvPr>
            <p:ph type="body" idx="1"/>
          </p:nvPr>
        </p:nvSpPr>
        <p:spPr>
          <a:noFill/>
        </p:spPr>
        <p:txBody>
          <a:bodyPr/>
          <a:lstStyle/>
          <a:p>
            <a:pPr eaLnBrk="1" hangingPunct="1"/>
            <a:r>
              <a:rPr lang="de-DE" altLang="de-DE" sz="1000" b="0" dirty="0">
                <a:solidFill>
                  <a:srgbClr val="000000"/>
                </a:solidFill>
              </a:rPr>
              <a:t>Damit das Vereinheitlichen funktioniert, müssen Sie die Haken setz</a:t>
            </a:r>
            <a:r>
              <a:rPr lang="de-DE" altLang="de-DE" sz="1000" b="0" baseline="0" dirty="0">
                <a:solidFill>
                  <a:srgbClr val="000000"/>
                </a:solidFill>
              </a:rPr>
              <a:t>en.</a:t>
            </a:r>
          </a:p>
          <a:p>
            <a:pPr eaLnBrk="1" hangingPunct="1"/>
            <a:r>
              <a:rPr lang="de-DE" altLang="de-DE" sz="1000" b="0" baseline="0" dirty="0">
                <a:solidFill>
                  <a:srgbClr val="000000"/>
                </a:solidFill>
              </a:rPr>
              <a:t>Über diese Funktion können Sie Stammdaten auch übergreifend löschen, indem Sie vor ein unbeschriebenes Feld den Haken setzen und vereinheitlichen. Die entsprechenden Stammdateneinträge der nachgeordneten Elemente werden dadurch gelöscht. Gehen Sie jedoch achtsam damit um, um nicht versehentlich relevante Einträge zu löschen.</a:t>
            </a:r>
            <a:endParaRPr lang="de-DE" altLang="de-DE" sz="1000" b="0" dirty="0">
              <a:solidFill>
                <a:srgbClr val="000000"/>
              </a:solidFill>
            </a:endParaRPr>
          </a:p>
          <a:p>
            <a:pPr eaLnBrk="1" hangingPunct="1"/>
            <a:endParaRPr lang="de-DE" altLang="de-DE" sz="1000" b="1" dirty="0"/>
          </a:p>
          <a:p>
            <a:pPr eaLnBrk="1" hangingPunct="1"/>
            <a:r>
              <a:rPr lang="de-DE" altLang="de-DE" sz="1000" b="1" dirty="0">
                <a:solidFill>
                  <a:srgbClr val="FF0000"/>
                </a:solidFill>
              </a:rPr>
              <a:t>Haus A</a:t>
            </a:r>
            <a:r>
              <a:rPr lang="de-DE" altLang="de-DE" sz="1000" dirty="0">
                <a:solidFill>
                  <a:srgbClr val="FF0000"/>
                </a:solidFill>
              </a:rPr>
              <a:t> in</a:t>
            </a:r>
            <a:r>
              <a:rPr lang="de-DE" altLang="de-DE" sz="1000" baseline="0" dirty="0">
                <a:solidFill>
                  <a:srgbClr val="FF0000"/>
                </a:solidFill>
              </a:rPr>
              <a:t> den Stammdaten </a:t>
            </a:r>
            <a:r>
              <a:rPr lang="de-DE" altLang="de-DE" sz="1000" dirty="0">
                <a:solidFill>
                  <a:srgbClr val="FF0000"/>
                </a:solidFill>
              </a:rPr>
              <a:t>nachtragen und die</a:t>
            </a:r>
            <a:r>
              <a:rPr lang="de-DE" altLang="de-DE" sz="1000" baseline="0" dirty="0">
                <a:solidFill>
                  <a:srgbClr val="FF0000"/>
                </a:solidFill>
              </a:rPr>
              <a:t> drei markierten Felder vereinheitlichen.</a:t>
            </a:r>
          </a:p>
          <a:p>
            <a:pPr eaLnBrk="1" hangingPunct="1"/>
            <a:r>
              <a:rPr lang="de-DE" altLang="de-DE" sz="1000" b="0" dirty="0">
                <a:solidFill>
                  <a:srgbClr val="FF0000"/>
                </a:solidFill>
              </a:rPr>
              <a:t>Die „unteren“ Stammdaten nacharbeiten (Art der Tätigkeit und ggf. Raumnummer).</a:t>
            </a:r>
          </a:p>
          <a:p>
            <a:pPr eaLnBrk="1" hangingPunct="1"/>
            <a:endParaRPr lang="de-DE" altLang="de-DE" sz="1000" b="0" dirty="0">
              <a:solidFill>
                <a:srgbClr val="000000"/>
              </a:solidFill>
            </a:endParaRPr>
          </a:p>
          <a:p>
            <a:pPr eaLnBrk="1" hangingPunct="1"/>
            <a:r>
              <a:rPr lang="de-DE" altLang="de-DE" sz="1000" b="0" dirty="0">
                <a:solidFill>
                  <a:srgbClr val="000000"/>
                </a:solidFill>
              </a:rPr>
              <a:t>Den </a:t>
            </a:r>
            <a:r>
              <a:rPr lang="de-DE" altLang="de-DE" sz="1000" b="0" baseline="0" dirty="0">
                <a:solidFill>
                  <a:srgbClr val="000000"/>
                </a:solidFill>
              </a:rPr>
              <a:t>obligatorischen/zentralen Prüflisten (Kapitel 3.1 und 3.2 der Prüflisten aus dem Inhalt) kann keine Tätigkeit zugeordnet werden. Sie können in diesem Feld trotzdem den Namen der Prüfliste eintragen, damit in der zusammenfassenden Maßnahmenverwaltung deutlich wird, um welches Thema (Brandschutz, Erste Hilfe usw.) es sich handelt.</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43</a:t>
            </a:fld>
            <a:endParaRPr lang="de-DE" altLang="de-DE" dirty="0"/>
          </a:p>
        </p:txBody>
      </p:sp>
      <p:sp>
        <p:nvSpPr>
          <p:cNvPr id="3" name="Fußzeilenplatzhalter 2">
            <a:extLst>
              <a:ext uri="{FF2B5EF4-FFF2-40B4-BE49-F238E27FC236}">
                <a16:creationId xmlns:a16="http://schemas.microsoft.com/office/drawing/2014/main" id="{EFCF70CE-D9CB-4CBB-8359-BEA277073460}"/>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2" name="Rectangle 3"/>
          <p:cNvSpPr>
            <a:spLocks noGrp="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000" i="1" baseline="0" dirty="0">
                <a:solidFill>
                  <a:schemeClr val="bg1">
                    <a:lumMod val="50000"/>
                  </a:schemeClr>
                </a:solidFill>
              </a:rPr>
              <a:t>Die Stammdaten-Funktion „Vererben“ funktioniert nicht bei den Organisationseinheiten; die Stammdaten übertragen sich nicht auf darunter neu angelegte Organisationseinheiten oder Arbeitsplaner. Die </a:t>
            </a:r>
            <a:r>
              <a:rPr lang="de-DE" altLang="de-DE" sz="1000" i="1" baseline="0" dirty="0" err="1">
                <a:solidFill>
                  <a:schemeClr val="bg1">
                    <a:lumMod val="50000"/>
                  </a:schemeClr>
                </a:solidFill>
              </a:rPr>
              <a:t>Supervisoren</a:t>
            </a:r>
            <a:r>
              <a:rPr lang="de-DE" altLang="de-DE" sz="1000" i="1" baseline="0" dirty="0">
                <a:solidFill>
                  <a:schemeClr val="bg1">
                    <a:lumMod val="50000"/>
                  </a:schemeClr>
                </a:solidFill>
              </a:rPr>
              <a:t> können das über die Funktion „Stammdaten vereinheitlichen“ nachbessern.</a:t>
            </a:r>
            <a:endParaRPr lang="de-DE" altLang="de-DE" sz="1000" b="0" baseline="0" dirty="0">
              <a:solidFill>
                <a:srgbClr val="00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44</a:t>
            </a:fld>
            <a:endParaRPr lang="de-DE" altLang="de-DE" dirty="0"/>
          </a:p>
        </p:txBody>
      </p:sp>
      <p:sp>
        <p:nvSpPr>
          <p:cNvPr id="3" name="Fußzeilenplatzhalter 2">
            <a:extLst>
              <a:ext uri="{FF2B5EF4-FFF2-40B4-BE49-F238E27FC236}">
                <a16:creationId xmlns:a16="http://schemas.microsoft.com/office/drawing/2014/main" id="{8D76850F-55CC-451B-8812-9DCCE52C161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izenplatzhalter 2"/>
          <p:cNvSpPr>
            <a:spLocks noGrp="1"/>
          </p:cNvSpPr>
          <p:nvPr>
            <p:ph type="body" idx="1"/>
          </p:nvPr>
        </p:nvSpPr>
        <p:spPr>
          <a:noFill/>
        </p:spPr>
        <p:txBody>
          <a:bodyPr/>
          <a:lstStyle/>
          <a:p>
            <a:pPr eaLnBrk="1" hangingPunct="1"/>
            <a:r>
              <a:rPr lang="de-DE" altLang="de-DE" sz="1000" dirty="0">
                <a:solidFill>
                  <a:srgbClr val="FF0000"/>
                </a:solidFill>
              </a:rPr>
              <a:t>Den Reiter </a:t>
            </a:r>
            <a:r>
              <a:rPr lang="de-DE" altLang="de-DE" sz="1000" b="1" dirty="0">
                <a:solidFill>
                  <a:srgbClr val="FF0000"/>
                </a:solidFill>
              </a:rPr>
              <a:t>Gefährdungsermittlung</a:t>
            </a:r>
            <a:r>
              <a:rPr lang="de-DE" altLang="de-DE" sz="1000" dirty="0">
                <a:solidFill>
                  <a:srgbClr val="FF0000"/>
                </a:solidFill>
              </a:rPr>
              <a:t> einer Prüfliste aufrufen (hier:</a:t>
            </a:r>
            <a:r>
              <a:rPr lang="de-DE" altLang="de-DE" sz="1000" baseline="0" dirty="0">
                <a:solidFill>
                  <a:srgbClr val="FF0000"/>
                </a:solidFill>
              </a:rPr>
              <a:t> </a:t>
            </a:r>
            <a:r>
              <a:rPr lang="de-DE" altLang="de-DE" sz="1000" b="1" baseline="0" dirty="0">
                <a:solidFill>
                  <a:srgbClr val="FF0000"/>
                </a:solidFill>
              </a:rPr>
              <a:t>Hausmeister</a:t>
            </a:r>
            <a:r>
              <a:rPr lang="de-DE" altLang="de-DE" sz="1000" baseline="0" dirty="0">
                <a:solidFill>
                  <a:srgbClr val="FF0000"/>
                </a:solidFill>
              </a:rPr>
              <a:t>).</a:t>
            </a:r>
            <a:endParaRPr lang="de-DE" altLang="de-DE" sz="1000" dirty="0">
              <a:solidFill>
                <a:srgbClr val="FF0000"/>
              </a:solidFill>
            </a:endParaRPr>
          </a:p>
          <a:p>
            <a:pPr eaLnBrk="1" hangingPunct="1"/>
            <a:endParaRPr lang="de-DE" altLang="de-DE" sz="1000" dirty="0"/>
          </a:p>
          <a:p>
            <a:pPr eaLnBrk="1" hangingPunct="1"/>
            <a:r>
              <a:rPr lang="de-DE" altLang="de-DE" sz="1000" dirty="0"/>
              <a:t>Die</a:t>
            </a:r>
            <a:r>
              <a:rPr lang="de-DE" altLang="de-DE" sz="1000" baseline="0" dirty="0"/>
              <a:t> Fragen sind </a:t>
            </a:r>
            <a:r>
              <a:rPr lang="de-DE" sz="1000" b="0" i="0" u="none" strike="noStrike" kern="1200" baseline="0" dirty="0">
                <a:solidFill>
                  <a:schemeClr val="tx1"/>
                </a:solidFill>
                <a:latin typeface="+mn-lt"/>
                <a:ea typeface="+mn-ea"/>
                <a:cs typeface="+mn-cs"/>
              </a:rPr>
              <a:t>so formuliert, dass auch Nichtfachkräfte (Beschäftigte, Beauftragte, eingewiesene Personen) sie verstehen und richtig beantworten bzw. eine relevante Gefährdung erkennen können. Um die Beantwortung zu erleichtern, werden zusätzlich manche Begriffe aus den Fragen erläutert.</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45</a:t>
            </a:fld>
            <a:endParaRPr lang="de-DE" altLang="de-DE" dirty="0"/>
          </a:p>
        </p:txBody>
      </p:sp>
      <p:sp>
        <p:nvSpPr>
          <p:cNvPr id="3" name="Fußzeilenplatzhalter 2">
            <a:extLst>
              <a:ext uri="{FF2B5EF4-FFF2-40B4-BE49-F238E27FC236}">
                <a16:creationId xmlns:a16="http://schemas.microsoft.com/office/drawing/2014/main" id="{CDA65101-A393-47D0-88A4-26E6A426B4E9}"/>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0" i="0" u="none" strike="noStrike" kern="1200" baseline="0" dirty="0">
                <a:solidFill>
                  <a:srgbClr val="000000"/>
                </a:solidFill>
                <a:latin typeface="+mn-lt"/>
                <a:ea typeface="+mn-ea"/>
                <a:cs typeface="+mn-cs"/>
              </a:rPr>
              <a:t>Müssen Sie eine Frage mit </a:t>
            </a:r>
            <a:r>
              <a:rPr lang="de-DE" altLang="de-DE" sz="1000" dirty="0">
                <a:solidFill>
                  <a:srgbClr val="000000"/>
                </a:solidFill>
              </a:rPr>
              <a:t>Nein beantworten, heißt das, es liegt ein </a:t>
            </a:r>
            <a:r>
              <a:rPr lang="de-DE" altLang="de-DE" sz="1000" baseline="0" dirty="0">
                <a:solidFill>
                  <a:srgbClr val="000000"/>
                </a:solidFill>
              </a:rPr>
              <a:t>Mangel oder eine Gefährdung vor.</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aseline="0" dirty="0">
                <a:solidFill>
                  <a:srgbClr val="000000"/>
                </a:solidFill>
              </a:rPr>
              <a:t>Können Sie eine Frage nicht beantworten, setzen Sie den Haken zunächst bei Später. Möglicherweise müssen Sie Rücksprache mit Beschäftigten, Führungskräften oder der Fachkraft für Arbeitssicherheit nehmen.</a:t>
            </a:r>
            <a:endParaRPr lang="de-DE" altLang="de-DE" sz="1000" dirty="0">
              <a:solidFill>
                <a:srgbClr val="FF0000"/>
              </a:solidFill>
            </a:endParaRPr>
          </a:p>
          <a:p>
            <a:pPr eaLnBrk="1" hangingPunct="1"/>
            <a:endParaRPr lang="de-DE" altLang="de-DE" sz="1000" dirty="0">
              <a:solidFill>
                <a:srgbClr val="FF0000"/>
              </a:solidFill>
            </a:endParaRPr>
          </a:p>
          <a:p>
            <a:pPr eaLnBrk="1" hangingPunct="1"/>
            <a:r>
              <a:rPr lang="de-DE" altLang="de-DE" sz="1000" dirty="0">
                <a:solidFill>
                  <a:srgbClr val="FF0000"/>
                </a:solidFill>
              </a:rPr>
              <a:t>Drei Fragen mit </a:t>
            </a:r>
            <a:r>
              <a:rPr lang="de-DE" altLang="de-DE" sz="1000" b="1" dirty="0">
                <a:solidFill>
                  <a:srgbClr val="FF0000"/>
                </a:solidFill>
              </a:rPr>
              <a:t>Nein</a:t>
            </a:r>
            <a:r>
              <a:rPr lang="de-DE" altLang="de-DE" sz="1000" baseline="0" dirty="0">
                <a:solidFill>
                  <a:srgbClr val="FF0000"/>
                </a:solidFill>
              </a:rPr>
              <a:t> und eine Frage mit </a:t>
            </a:r>
            <a:r>
              <a:rPr lang="de-DE" altLang="de-DE" sz="1000" b="1" baseline="0" dirty="0">
                <a:solidFill>
                  <a:srgbClr val="FF0000"/>
                </a:solidFill>
              </a:rPr>
              <a:t>Später</a:t>
            </a:r>
            <a:r>
              <a:rPr lang="de-DE" altLang="de-DE" sz="1000" baseline="0" dirty="0">
                <a:solidFill>
                  <a:srgbClr val="FF0000"/>
                </a:solidFill>
              </a:rPr>
              <a:t> </a:t>
            </a:r>
            <a:r>
              <a:rPr lang="de-DE" altLang="de-DE" sz="1000" dirty="0">
                <a:solidFill>
                  <a:srgbClr val="FF0000"/>
                </a:solidFill>
              </a:rPr>
              <a:t>beantworten. </a:t>
            </a:r>
            <a:br>
              <a:rPr lang="de-DE" altLang="de-DE" sz="1000" dirty="0">
                <a:solidFill>
                  <a:srgbClr val="FF0000"/>
                </a:solidFill>
              </a:rPr>
            </a:br>
            <a:r>
              <a:rPr lang="de-DE" altLang="de-DE" sz="1000" dirty="0">
                <a:solidFill>
                  <a:srgbClr val="FF0000"/>
                </a:solidFill>
              </a:rPr>
              <a:t>(hier: in der Prüfliste Hausmeister die Fragen </a:t>
            </a:r>
            <a:r>
              <a:rPr lang="de-DE" altLang="de-DE" sz="1000" baseline="0" dirty="0">
                <a:solidFill>
                  <a:srgbClr val="FF0000"/>
                </a:solidFill>
              </a:rPr>
              <a:t>2.3, 2.6 und 9.1 sowie 7.1)</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46</a:t>
            </a:fld>
            <a:endParaRPr lang="de-DE" altLang="de-DE" dirty="0"/>
          </a:p>
        </p:txBody>
      </p:sp>
      <p:sp>
        <p:nvSpPr>
          <p:cNvPr id="3" name="Fußzeilenplatzhalter 2">
            <a:extLst>
              <a:ext uri="{FF2B5EF4-FFF2-40B4-BE49-F238E27FC236}">
                <a16:creationId xmlns:a16="http://schemas.microsoft.com/office/drawing/2014/main" id="{1F54A334-70A5-4AA9-8D83-589A38A8969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izenplatzhalter 2"/>
          <p:cNvSpPr>
            <a:spLocks noGrp="1"/>
          </p:cNvSpPr>
          <p:nvPr>
            <p:ph type="body" idx="1"/>
          </p:nvPr>
        </p:nvSpPr>
        <p:spPr>
          <a:noFill/>
        </p:spPr>
        <p:txBody>
          <a:bodyPr/>
          <a:lstStyle/>
          <a:p>
            <a:pPr eaLnBrk="1" hangingPunct="1"/>
            <a:r>
              <a:rPr lang="de-DE" altLang="de-DE" sz="1000" dirty="0">
                <a:solidFill>
                  <a:srgbClr val="000000"/>
                </a:solidFill>
              </a:rPr>
              <a:t>Haben Sie eine</a:t>
            </a:r>
            <a:r>
              <a:rPr lang="de-DE" altLang="de-DE" sz="1000" baseline="0" dirty="0">
                <a:solidFill>
                  <a:srgbClr val="000000"/>
                </a:solidFill>
              </a:rPr>
              <a:t> Frage mit Nein beantwortet und ändern das wieder, indem Sie den Haken entfernen oder bei Ja oder Später setzen, erhalten Sie die Information, dass </a:t>
            </a:r>
            <a:r>
              <a:rPr lang="de-DE" sz="1000" b="0" i="0" kern="1200" dirty="0">
                <a:solidFill>
                  <a:schemeClr val="tx1"/>
                </a:solidFill>
                <a:effectLst/>
                <a:latin typeface="+mn-lt"/>
                <a:ea typeface="+mn-ea"/>
                <a:cs typeface="+mn-cs"/>
              </a:rPr>
              <a:t>alle Einträge zu dieser Frage im Reiter „Ergebnis und Maßnahmen“ gelöscht werden, wenn Sie diese Meldung</a:t>
            </a:r>
            <a:r>
              <a:rPr lang="de-DE" sz="1000" b="0" i="0" kern="1200" baseline="0" dirty="0">
                <a:solidFill>
                  <a:schemeClr val="tx1"/>
                </a:solidFill>
                <a:effectLst/>
                <a:latin typeface="+mn-lt"/>
                <a:ea typeface="+mn-ea"/>
                <a:cs typeface="+mn-cs"/>
              </a:rPr>
              <a:t> mit Fortfahren bestätigen</a:t>
            </a:r>
            <a:r>
              <a:rPr lang="de-DE" sz="1000" b="0" i="0" kern="1200" dirty="0">
                <a:solidFill>
                  <a:schemeClr val="tx1"/>
                </a:solidFill>
                <a:effectLst/>
                <a:latin typeface="+mn-lt"/>
                <a:ea typeface="+mn-ea"/>
                <a:cs typeface="+mn-cs"/>
              </a:rPr>
              <a:t>. Dieser</a:t>
            </a:r>
            <a:r>
              <a:rPr lang="de-DE" sz="1000" b="0" i="0" kern="1200" baseline="0" dirty="0">
                <a:solidFill>
                  <a:schemeClr val="tx1"/>
                </a:solidFill>
                <a:effectLst/>
                <a:latin typeface="+mn-lt"/>
                <a:ea typeface="+mn-ea"/>
                <a:cs typeface="+mn-cs"/>
              </a:rPr>
              <a:t> Hinweis wird auch angezeigt, wenn zu der Frage noch keine Einträge im genannten Reiter vorhanden sind.</a:t>
            </a:r>
            <a:endParaRPr lang="de-DE" altLang="de-DE" sz="1000" dirty="0">
              <a:solidFill>
                <a:srgbClr val="FF0000"/>
              </a:solidFill>
            </a:endParaRPr>
          </a:p>
          <a:p>
            <a:pPr eaLnBrk="1" hangingPunct="1"/>
            <a:endParaRPr lang="de-DE" altLang="de-DE" sz="1000" dirty="0">
              <a:solidFill>
                <a:srgbClr val="FF0000"/>
              </a:solidFill>
            </a:endParaRPr>
          </a:p>
          <a:p>
            <a:pPr eaLnBrk="1" hangingPunct="1"/>
            <a:r>
              <a:rPr lang="de-DE" altLang="de-DE" sz="1000" dirty="0">
                <a:solidFill>
                  <a:srgbClr val="FF0000"/>
                </a:solidFill>
              </a:rPr>
              <a:t>Eine Frage von Nein auf Ja oder Später stellen,</a:t>
            </a:r>
            <a:r>
              <a:rPr lang="de-DE" altLang="de-DE" sz="1000" baseline="0" dirty="0">
                <a:solidFill>
                  <a:srgbClr val="FF0000"/>
                </a:solidFill>
              </a:rPr>
              <a:t> damit der Hinweis angezeigt wird. Die Änderung Abbrechen. </a:t>
            </a:r>
            <a:endParaRPr lang="de-DE" altLang="de-DE" sz="1000" dirty="0">
              <a:solidFill>
                <a:srgbClr val="FF0000"/>
              </a:solidFill>
            </a:endParaRPr>
          </a:p>
          <a:p>
            <a:pPr eaLnBrk="1" hangingPunct="1"/>
            <a:r>
              <a:rPr lang="de-DE" altLang="de-DE" sz="1000" dirty="0">
                <a:solidFill>
                  <a:srgbClr val="FF0000"/>
                </a:solidFill>
              </a:rPr>
              <a:t>Die restlichen Fragen mit Ja beantworten und zum Reiter </a:t>
            </a:r>
            <a:r>
              <a:rPr lang="de-DE" altLang="de-DE" sz="1000" b="1" dirty="0">
                <a:solidFill>
                  <a:srgbClr val="FF0000"/>
                </a:solidFill>
              </a:rPr>
              <a:t>Ergebnis und Maßnahmen </a:t>
            </a:r>
            <a:r>
              <a:rPr lang="de-DE" altLang="de-DE" sz="1000" dirty="0">
                <a:solidFill>
                  <a:srgbClr val="FF0000"/>
                </a:solidFill>
              </a:rPr>
              <a:t>wechseln.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47</a:t>
            </a:fld>
            <a:endParaRPr lang="de-DE" altLang="de-DE" dirty="0"/>
          </a:p>
        </p:txBody>
      </p:sp>
      <p:sp>
        <p:nvSpPr>
          <p:cNvPr id="3" name="Fußzeilenplatzhalter 2">
            <a:extLst>
              <a:ext uri="{FF2B5EF4-FFF2-40B4-BE49-F238E27FC236}">
                <a16:creationId xmlns:a16="http://schemas.microsoft.com/office/drawing/2014/main" id="{05F4C7D9-649C-4C1B-8126-E578FA0E269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izenplatzhalter 2"/>
          <p:cNvSpPr>
            <a:spLocks noGrp="1"/>
          </p:cNvSpPr>
          <p:nvPr>
            <p:ph type="body" idx="1"/>
          </p:nvPr>
        </p:nvSpPr>
        <p:spPr>
          <a:noFill/>
        </p:spPr>
        <p:txBody>
          <a:bodyPr/>
          <a:lstStyle/>
          <a:p>
            <a:pPr>
              <a:lnSpc>
                <a:spcPct val="115000"/>
              </a:lnSpc>
              <a:spcAft>
                <a:spcPts val="0"/>
              </a:spcAft>
            </a:pPr>
            <a:r>
              <a:rPr lang="de-DE" sz="1000" kern="100" dirty="0">
                <a:solidFill>
                  <a:srgbClr val="222222"/>
                </a:solidFill>
                <a:effectLst/>
                <a:latin typeface="Arial" panose="020B0604020202020204" pitchFamily="34" charset="0"/>
                <a:ea typeface="Calibri" panose="020F0502020204030204" pitchFamily="34" charset="0"/>
              </a:rPr>
              <a:t>Es gibt fünf Varianten des Ergebnistextes:</a:t>
            </a:r>
            <a:endParaRPr lang="de-DE" sz="1000" i="1" kern="100" dirty="0">
              <a:effectLst/>
              <a:latin typeface="Arial" panose="020B0604020202020204" pitchFamily="34" charset="0"/>
              <a:ea typeface="Calibri" panose="020F0502020204030204" pitchFamily="34" charset="0"/>
            </a:endParaRPr>
          </a:p>
          <a:p>
            <a:pPr marL="171450" indent="-171450">
              <a:lnSpc>
                <a:spcPct val="100000"/>
              </a:lnSpc>
              <a:spcAft>
                <a:spcPts val="0"/>
              </a:spcAft>
              <a:buFont typeface="Arial" panose="020B0604020202020204" pitchFamily="34" charset="0"/>
              <a:buChar char="•"/>
            </a:pPr>
            <a:r>
              <a:rPr lang="de-DE" sz="1000" kern="100" dirty="0">
                <a:effectLst/>
                <a:latin typeface="Arial" panose="020B0604020202020204" pitchFamily="34" charset="0"/>
                <a:ea typeface="Calibri" panose="020F0502020204030204" pitchFamily="34" charset="0"/>
              </a:rPr>
              <a:t>Wurde noch keine Frage beantwortet, lautet der Text: </a:t>
            </a:r>
            <a:r>
              <a:rPr lang="de-DE" sz="1000" i="1" kern="100" dirty="0">
                <a:effectLst/>
                <a:latin typeface="Arial" panose="020B0604020202020204" pitchFamily="34" charset="0"/>
                <a:ea typeface="Calibri" panose="020F0502020204030204" pitchFamily="34" charset="0"/>
              </a:rPr>
              <a:t>„Es hat noch keine Gefährdungsermittlung stattgefunden.“</a:t>
            </a:r>
            <a:endParaRPr lang="de-DE" sz="1000" kern="100" dirty="0">
              <a:effectLst/>
              <a:latin typeface="Arial" panose="020B0604020202020204" pitchFamily="34" charset="0"/>
              <a:ea typeface="Calibri" panose="020F0502020204030204" pitchFamily="34" charset="0"/>
            </a:endParaRPr>
          </a:p>
          <a:p>
            <a:pPr marL="171450" indent="-171450">
              <a:lnSpc>
                <a:spcPct val="100000"/>
              </a:lnSpc>
              <a:spcAft>
                <a:spcPts val="0"/>
              </a:spcAft>
              <a:buFont typeface="Arial" panose="020B0604020202020204" pitchFamily="34" charset="0"/>
              <a:buChar char="•"/>
            </a:pPr>
            <a:r>
              <a:rPr lang="de-DE" sz="1000" kern="100" dirty="0">
                <a:effectLst/>
                <a:latin typeface="Arial" panose="020B0604020202020204" pitchFamily="34" charset="0"/>
                <a:ea typeface="Calibri" panose="020F0502020204030204" pitchFamily="34" charset="0"/>
              </a:rPr>
              <a:t>Wurden alle Fragen mit Ja beantwortet, lautet der Text: </a:t>
            </a:r>
            <a:r>
              <a:rPr lang="de-DE" sz="1000" i="1" kern="100" dirty="0">
                <a:effectLst/>
                <a:latin typeface="Arial" panose="020B0604020202020204" pitchFamily="34" charset="0"/>
                <a:ea typeface="Calibri" panose="020F0502020204030204" pitchFamily="34" charset="0"/>
              </a:rPr>
              <a:t>„Der geprüfte Organisationsbereich/Arbeitsplatz ist frei von Gefährdungen, Belastungen, Mängeln.“</a:t>
            </a:r>
            <a:endParaRPr lang="de-DE" sz="1000" kern="100" dirty="0">
              <a:effectLst/>
              <a:latin typeface="Arial" panose="020B0604020202020204" pitchFamily="34" charset="0"/>
              <a:ea typeface="Calibri" panose="020F0502020204030204" pitchFamily="34" charset="0"/>
            </a:endParaRPr>
          </a:p>
          <a:p>
            <a:pPr marL="171450" indent="-171450">
              <a:lnSpc>
                <a:spcPct val="100000"/>
              </a:lnSpc>
              <a:spcAft>
                <a:spcPts val="0"/>
              </a:spcAft>
              <a:buFont typeface="Arial" panose="020B0604020202020204" pitchFamily="34" charset="0"/>
              <a:buChar char="•"/>
            </a:pPr>
            <a:r>
              <a:rPr lang="de-DE" sz="1000" kern="100" dirty="0">
                <a:effectLst/>
                <a:latin typeface="Arial" panose="020B0604020202020204" pitchFamily="34" charset="0"/>
                <a:ea typeface="Calibri" panose="020F0502020204030204" pitchFamily="34" charset="0"/>
              </a:rPr>
              <a:t>Wurden alle Fragen mit Ja sowie mindestens eine Frage mit Später oder gar nicht beantwortet, lautet der Text: </a:t>
            </a:r>
            <a:r>
              <a:rPr lang="de-DE" sz="1000" i="1" kern="100" dirty="0">
                <a:effectLst/>
                <a:latin typeface="Arial" panose="020B0604020202020204" pitchFamily="34" charset="0"/>
                <a:ea typeface="Calibri" panose="020F0502020204030204" pitchFamily="34" charset="0"/>
              </a:rPr>
              <a:t>„Es wurden noch nicht alle Fragen beantwortet. Bitte schließen Sie die Gefährdungsermittlung/-beurteilung ab.“</a:t>
            </a:r>
          </a:p>
          <a:p>
            <a:pPr marL="171450" indent="-171450">
              <a:lnSpc>
                <a:spcPct val="100000"/>
              </a:lnSpc>
              <a:spcAft>
                <a:spcPts val="0"/>
              </a:spcAft>
              <a:buFont typeface="Arial" panose="020B0604020202020204" pitchFamily="34" charset="0"/>
              <a:buChar char="•"/>
            </a:pPr>
            <a:r>
              <a:rPr lang="de-DE" sz="1000" kern="100" dirty="0">
                <a:effectLst/>
                <a:latin typeface="Arial" panose="020B0604020202020204" pitchFamily="34" charset="0"/>
                <a:ea typeface="Calibri" panose="020F0502020204030204" pitchFamily="34" charset="0"/>
              </a:rPr>
              <a:t>Wurde mindestens eine Frage mit Nein und dazu mindestens eine Frage mit Später oder gar nicht beantwortet, lautet der Text: </a:t>
            </a:r>
            <a:r>
              <a:rPr lang="de-DE" sz="1000" i="1" kern="100" dirty="0">
                <a:effectLst/>
                <a:latin typeface="Arial" panose="020B0604020202020204" pitchFamily="34" charset="0"/>
                <a:ea typeface="Calibri" panose="020F0502020204030204" pitchFamily="34" charset="0"/>
              </a:rPr>
              <a:t>„Es wurden noch nicht alle Fragen beantwortet. Bitte schließen Sie die Gefährdungsermittlung/-beurteilung ab. Im geprüften Organisationsbereich/am geprüften Arbeitsplatz bestehen Gefährdungen, Belastungen, Mängel. Legen Sie die erforderlichen Maßnahmen in nachfolgender Tabelle fest.“</a:t>
            </a:r>
          </a:p>
          <a:p>
            <a:pPr marL="171450" indent="-171450">
              <a:lnSpc>
                <a:spcPct val="100000"/>
              </a:lnSpc>
              <a:spcAft>
                <a:spcPts val="0"/>
              </a:spcAft>
              <a:buFont typeface="Arial" panose="020B0604020202020204" pitchFamily="34" charset="0"/>
              <a:buChar char="•"/>
            </a:pPr>
            <a:r>
              <a:rPr lang="de-DE" sz="1000" kern="100" dirty="0">
                <a:effectLst/>
                <a:latin typeface="Arial" panose="020B0604020202020204" pitchFamily="34" charset="0"/>
                <a:ea typeface="Calibri" panose="020F0502020204030204" pitchFamily="34" charset="0"/>
              </a:rPr>
              <a:t>Wurden alle Fragen mit Ja und mindestens eine Frage mit Nein beantwortet, lautet der Text: </a:t>
            </a:r>
            <a:r>
              <a:rPr lang="de-DE" sz="1000" i="1" kern="100" dirty="0">
                <a:effectLst/>
                <a:latin typeface="Arial" panose="020B0604020202020204" pitchFamily="34" charset="0"/>
                <a:ea typeface="Calibri" panose="020F0502020204030204" pitchFamily="34" charset="0"/>
              </a:rPr>
              <a:t>„Im geprüften Organisationsbereich/am geprüften Arbeitsplatz bestehen Gefährdungen, Belastungen, Mängel. Legen Sie die erforderlichen Maßnahmen in nachfolgender Tabelle fest.“</a:t>
            </a:r>
            <a:endParaRPr lang="de-DE" sz="1000" kern="100" dirty="0">
              <a:effectLst/>
              <a:latin typeface="Arial" panose="020B0604020202020204" pitchFamily="34" charset="0"/>
              <a:ea typeface="Calibri" panose="020F0502020204030204" pitchFamily="34" charset="0"/>
            </a:endParaRPr>
          </a:p>
          <a:p>
            <a:pPr eaLnBrk="1" hangingPunct="1"/>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48</a:t>
            </a:fld>
            <a:endParaRPr lang="de-DE" altLang="de-DE" dirty="0"/>
          </a:p>
        </p:txBody>
      </p:sp>
      <p:sp>
        <p:nvSpPr>
          <p:cNvPr id="3" name="Fußzeilenplatzhalter 2">
            <a:extLst>
              <a:ext uri="{FF2B5EF4-FFF2-40B4-BE49-F238E27FC236}">
                <a16:creationId xmlns:a16="http://schemas.microsoft.com/office/drawing/2014/main" id="{2A5A76C5-0B1C-4D01-9368-2062D07C9AB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60" name="Rectangle 3"/>
          <p:cNvSpPr>
            <a:spLocks noGrp="1"/>
          </p:cNvSpPr>
          <p:nvPr>
            <p:ph type="body" idx="1"/>
          </p:nvPr>
        </p:nvSpPr>
        <p:spPr>
          <a:noFill/>
        </p:spPr>
        <p:txBody>
          <a:bodyPr/>
          <a:lstStyle/>
          <a:p>
            <a:pPr eaLnBrk="1" hangingPunct="1"/>
            <a:endParaRPr lang="de-DE" altLang="de-DE"/>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49</a:t>
            </a:fld>
            <a:endParaRPr lang="de-DE" altLang="de-DE" dirty="0"/>
          </a:p>
        </p:txBody>
      </p:sp>
      <p:sp>
        <p:nvSpPr>
          <p:cNvPr id="3" name="Fußzeilenplatzhalter 2">
            <a:extLst>
              <a:ext uri="{FF2B5EF4-FFF2-40B4-BE49-F238E27FC236}">
                <a16:creationId xmlns:a16="http://schemas.microsoft.com/office/drawing/2014/main" id="{950234CE-DA2B-4344-B253-0C50A17889C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8" name="Rectangle 3"/>
          <p:cNvSpPr>
            <a:spLocks noGrp="1"/>
          </p:cNvSpPr>
          <p:nvPr>
            <p:ph type="body" idx="1"/>
          </p:nvPr>
        </p:nvSpPr>
        <p:spPr>
          <a:noFill/>
        </p:spPr>
        <p:txBody>
          <a:bodyPr/>
          <a:lstStyle/>
          <a:p>
            <a:pPr eaLnBrk="1" hangingPunct="1"/>
            <a:r>
              <a:rPr lang="de-DE" altLang="de-DE" sz="1000" dirty="0">
                <a:solidFill>
                  <a:srgbClr val="FF0000"/>
                </a:solidFill>
              </a:rPr>
              <a:t>Einen </a:t>
            </a:r>
            <a:r>
              <a:rPr lang="de-DE" altLang="de-DE" sz="1000" b="1" dirty="0">
                <a:solidFill>
                  <a:srgbClr val="FF0000"/>
                </a:solidFill>
              </a:rPr>
              <a:t>Ordner</a:t>
            </a:r>
            <a:r>
              <a:rPr lang="de-DE" altLang="de-DE" sz="1000" dirty="0">
                <a:solidFill>
                  <a:srgbClr val="FF0000"/>
                </a:solidFill>
              </a:rPr>
              <a:t> und einen </a:t>
            </a:r>
            <a:r>
              <a:rPr lang="de-DE" altLang="de-DE" sz="1000" b="1" dirty="0">
                <a:solidFill>
                  <a:srgbClr val="FF0000"/>
                </a:solidFill>
              </a:rPr>
              <a:t>Leeren</a:t>
            </a:r>
            <a:r>
              <a:rPr lang="de-DE" altLang="de-DE" sz="1000" b="1" baseline="0" dirty="0">
                <a:solidFill>
                  <a:srgbClr val="FF0000"/>
                </a:solidFill>
              </a:rPr>
              <a:t> Prüffall</a:t>
            </a:r>
            <a:r>
              <a:rPr lang="de-DE" altLang="de-DE" sz="1000" b="1" dirty="0">
                <a:solidFill>
                  <a:srgbClr val="FF0000"/>
                </a:solidFill>
              </a:rPr>
              <a:t> </a:t>
            </a:r>
            <a:r>
              <a:rPr lang="de-DE" altLang="de-DE" sz="1000" dirty="0">
                <a:solidFill>
                  <a:srgbClr val="FF0000"/>
                </a:solidFill>
              </a:rPr>
              <a:t>anlegen.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a:t>
            </a:fld>
            <a:endParaRPr lang="de-DE" altLang="de-DE" dirty="0"/>
          </a:p>
        </p:txBody>
      </p:sp>
      <p:sp>
        <p:nvSpPr>
          <p:cNvPr id="3" name="Fußzeilenplatzhalter 2">
            <a:extLst>
              <a:ext uri="{FF2B5EF4-FFF2-40B4-BE49-F238E27FC236}">
                <a16:creationId xmlns:a16="http://schemas.microsoft.com/office/drawing/2014/main" id="{FBE0F76D-F6E3-4867-9B0E-6E891EB9C832}"/>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4" name="Rectangle 3"/>
          <p:cNvSpPr>
            <a:spLocks noGrp="1"/>
          </p:cNvSpPr>
          <p:nvPr>
            <p:ph type="body" idx="1"/>
          </p:nvPr>
        </p:nvSpPr>
        <p:spPr>
          <a:noFill/>
        </p:spPr>
        <p:txBody>
          <a:bodyPr/>
          <a:lstStyle/>
          <a:p>
            <a:pPr eaLnBrk="1" hangingPunct="1"/>
            <a:r>
              <a:rPr lang="de-DE" altLang="de-DE" sz="1000" b="1" dirty="0"/>
              <a:t>Frage:</a:t>
            </a:r>
            <a:r>
              <a:rPr lang="de-DE" altLang="de-DE" sz="1000" dirty="0"/>
              <a:t> Das Feld kann nicht geändert werden.</a:t>
            </a:r>
          </a:p>
          <a:p>
            <a:pPr eaLnBrk="1" hangingPunct="1"/>
            <a:r>
              <a:rPr lang="de-DE" altLang="de-DE" sz="1000" b="1" dirty="0"/>
              <a:t>Gefährdung/Belastung/Mangel: </a:t>
            </a:r>
            <a:r>
              <a:rPr lang="de-DE" altLang="de-DE" sz="1000" dirty="0"/>
              <a:t>Den bereits vorhandenen Eintrag können Sie beibehalten, ändern oder ergänzen. Die Eingabe ist auf 1000 Zeichen begrenzt.</a:t>
            </a:r>
            <a:endParaRPr lang="de-DE" altLang="de-DE" sz="1000" b="1" dirty="0"/>
          </a:p>
          <a:p>
            <a:pPr eaLnBrk="1" hangingPunct="1"/>
            <a:r>
              <a:rPr lang="de-DE" altLang="de-DE" sz="1000" b="1" dirty="0"/>
              <a:t>Risikobewertung vor Maßnahmenumsetzung:</a:t>
            </a:r>
            <a:r>
              <a:rPr lang="de-DE" altLang="de-DE" sz="1000" dirty="0"/>
              <a:t> Es besteht keine Pflicht </a:t>
            </a:r>
            <a:r>
              <a:rPr lang="de-DE" altLang="de-DE" sz="1000" kern="1200" dirty="0">
                <a:solidFill>
                  <a:schemeClr val="tx1"/>
                </a:solidFill>
                <a:latin typeface="+mn-lt"/>
                <a:ea typeface="+mn-ea"/>
                <a:cs typeface="+mn-cs"/>
              </a:rPr>
              <a:t>zur Risikobewertung (Bewertung der </a:t>
            </a:r>
            <a:r>
              <a:rPr lang="de-DE" sz="1000" kern="1200" dirty="0">
                <a:solidFill>
                  <a:schemeClr val="tx1"/>
                </a:solidFill>
                <a:latin typeface="+mn-lt"/>
                <a:ea typeface="+mn-ea"/>
                <a:cs typeface="+mn-cs"/>
              </a:rPr>
              <a:t>Eintrittswahrscheinlichkeit und Schadensschwere). Wenn eine Bewertung vorgenommen wird, </a:t>
            </a:r>
            <a:r>
              <a:rPr lang="de-DE" altLang="de-DE" sz="1000" kern="1200" dirty="0">
                <a:solidFill>
                  <a:schemeClr val="tx1"/>
                </a:solidFill>
                <a:latin typeface="+mn-lt"/>
                <a:ea typeface="+mn-ea"/>
                <a:cs typeface="+mn-cs"/>
              </a:rPr>
              <a:t>muss das verwendete Modell (z. B. Risikomatrix, Ampelfarben, Zahlenfolge) von allen einheitlich verwendet </a:t>
            </a:r>
            <a:r>
              <a:rPr lang="de-DE" altLang="de-DE" sz="1000" baseline="0" dirty="0"/>
              <a:t>werden</a:t>
            </a:r>
            <a:r>
              <a:rPr lang="de-DE" altLang="de-DE" sz="1000" dirty="0"/>
              <a:t>.</a:t>
            </a:r>
          </a:p>
          <a:p>
            <a:pPr eaLnBrk="1" hangingPunct="1"/>
            <a:r>
              <a:rPr lang="de-DE" altLang="de-DE" sz="1000" b="1" dirty="0"/>
              <a:t>Priorität der Umsetzung: </a:t>
            </a:r>
            <a:r>
              <a:rPr lang="de-DE" altLang="de-DE" sz="1000" dirty="0"/>
              <a:t>Die Priorität sollte sich aus dem Ergebnis der Risikobewertung herleiten, ist aber ebenso optional. Wird dieses Feld verwendet, ist ebenfalls eine konkrete Festlegung erforderlich, um die einheitliche Bewertung sicherzustellen.</a:t>
            </a:r>
          </a:p>
          <a:p>
            <a:pPr eaLnBrk="1" hangingPunct="1"/>
            <a:r>
              <a:rPr lang="de-DE" altLang="de-DE" sz="1000" b="1" dirty="0"/>
              <a:t>Maßnahmen:</a:t>
            </a:r>
            <a:r>
              <a:rPr lang="de-DE" altLang="de-DE" sz="1000" dirty="0"/>
              <a:t> Sie können Maßnahmen selbst eingeben, aus den Lösungsvorschlägen übernehmen und diese wiederum anpassen.</a:t>
            </a:r>
          </a:p>
          <a:p>
            <a:pPr eaLnBrk="1" hangingPunct="1"/>
            <a:r>
              <a:rPr lang="de-DE" altLang="de-DE" sz="1000" b="1" dirty="0"/>
              <a:t>Freigabe:</a:t>
            </a:r>
            <a:r>
              <a:rPr lang="de-DE" altLang="de-DE" sz="1000" dirty="0"/>
              <a:t> Nicht immer können diejenigen, die mit der Gefährdungsbeurteilung betraut sind, über die Durchführung der erforderlichen, festgelegten Maßnahmen entscheiden. Hier können Sie vermerken, ob die Umsetzung der Maßnahme genehmigt ist. Das Feld dient auch als ein Filterkriterium in der Maßnahmenverwaltung.</a:t>
            </a:r>
          </a:p>
          <a:p>
            <a:pPr eaLnBrk="1" hangingPunct="1"/>
            <a:r>
              <a:rPr lang="de-DE" altLang="de-DE" sz="1000" b="1" dirty="0"/>
              <a:t>Bemerkung zu Freigabe:</a:t>
            </a:r>
            <a:r>
              <a:rPr lang="de-DE" altLang="de-DE" sz="1000" dirty="0"/>
              <a:t> Hier können Sie eine Notiz zur Freigabe/Genehmigung der Maßnahme vermerken (z. B. zum genehmigten Beschaffungsantrag). Die Eingabe ist auf 1000 Zeichen begrenzt.</a:t>
            </a:r>
          </a:p>
          <a:p>
            <a:pPr eaLnBrk="1" hangingPunct="1"/>
            <a:r>
              <a:rPr lang="de-DE" altLang="de-DE" sz="1000" b="1" dirty="0"/>
              <a:t>Umsetzung bis:</a:t>
            </a:r>
            <a:r>
              <a:rPr lang="de-DE" altLang="de-DE" sz="1000" dirty="0"/>
              <a:t> Termin, bis zu dem die Maßnahme umgesetzt werden soll.</a:t>
            </a:r>
          </a:p>
          <a:p>
            <a:pPr eaLnBrk="1" hangingPunct="1"/>
            <a:r>
              <a:rPr lang="de-DE" altLang="de-DE" sz="1000" b="1" dirty="0"/>
              <a:t>Umsetzung durch: </a:t>
            </a:r>
            <a:r>
              <a:rPr lang="de-DE" altLang="de-DE" sz="1000" dirty="0"/>
              <a:t>Benennung der/des Verantwortlichen für die Umsetzung. Hier sollte unbedingt eine einheitliche Form verwendet werden, um in der Maßnahmenverwaltung sauber danach filtern zu können.</a:t>
            </a:r>
          </a:p>
          <a:p>
            <a:pPr eaLnBrk="1" hangingPunct="1"/>
            <a:r>
              <a:rPr lang="de-DE" altLang="de-DE" sz="1000" b="1" dirty="0"/>
              <a:t>Bemerkung zu Umsetzung: </a:t>
            </a:r>
            <a:r>
              <a:rPr lang="de-DE" altLang="de-DE" sz="1000" dirty="0"/>
              <a:t>Sollten Notizen zum Stand der Umsetzung erforderlich sein, können Sie sie hier vermerken. Die Eingabe ist auf 1000 Zeichen begrenzt.</a:t>
            </a:r>
          </a:p>
          <a:p>
            <a:pPr eaLnBrk="1" hangingPunct="1"/>
            <a:r>
              <a:rPr lang="de-DE" altLang="de-DE" sz="1000" b="1" dirty="0"/>
              <a:t>Kontrolle am:</a:t>
            </a:r>
            <a:r>
              <a:rPr lang="de-DE" altLang="de-DE" sz="1000" dirty="0"/>
              <a:t> Termin, zu dem die Umsetzung der Maßnahme geprüft werden soll.</a:t>
            </a:r>
          </a:p>
          <a:p>
            <a:pPr eaLnBrk="1" hangingPunct="1"/>
            <a:r>
              <a:rPr lang="de-DE" altLang="de-DE" sz="1000" b="1" dirty="0"/>
              <a:t>Kontrolle durch:</a:t>
            </a:r>
            <a:r>
              <a:rPr lang="de-DE" altLang="de-DE" sz="1000" dirty="0"/>
              <a:t> Benennung der/des Verantwortlichen für die Kontrolle. Auch hier sollte unbedingt eine einheitliche Form verwendet werden, um in der Maßnahmenverwaltung sauber danach filtern zu können.</a:t>
            </a:r>
          </a:p>
          <a:p>
            <a:pPr eaLnBrk="1" hangingPunct="1"/>
            <a:r>
              <a:rPr lang="de-DE" altLang="de-DE" sz="1000" b="1" dirty="0"/>
              <a:t>Risikobewertung nach Maßnahmenumsetzung:</a:t>
            </a:r>
            <a:r>
              <a:rPr lang="de-DE" altLang="de-DE" sz="1000" dirty="0"/>
              <a:t> Nach erfolgter Umsetzung wird die Wirksamkeit der Maßnahme(n) geprüft und das Risiko kann neu bewertet werden: Auf welche „Stufe“ hat sich das Risiko reduziert? Bei etlichen Gefährdungen/Mängeln können Sie diese Bewertung bereits durchführen, bevor die Maßnahme umgesetzt wurde. Bei anderen Gefährdungen können Sie die Wirksamkeit der Maßnahme und das ggf. noch vorhandene Risiko erst nach der Umsetzung beurteilen.</a:t>
            </a:r>
          </a:p>
          <a:p>
            <a:pPr eaLnBrk="1" hangingPunct="1"/>
            <a:r>
              <a:rPr lang="de-DE" altLang="de-DE" sz="1000" b="1" dirty="0"/>
              <a:t>Akzeptiertes Restrisiko: </a:t>
            </a:r>
            <a:r>
              <a:rPr lang="de-DE" altLang="de-DE" sz="1000" dirty="0"/>
              <a:t>Manche Gefährdungen (z. B. Lärm, Vibrationen) können nicht komplett beseitigt werden, es sei denn, die Arbeit wird eingestellt. Sie können nur vermindert werden. Wenn die noch bestehende Gefährdung als akzeptabel bewertet wurde, können</a:t>
            </a:r>
            <a:r>
              <a:rPr lang="de-DE" altLang="de-DE" sz="1000" baseline="0" dirty="0"/>
              <a:t> Sie </a:t>
            </a:r>
            <a:r>
              <a:rPr lang="de-DE" altLang="de-DE" sz="1000" dirty="0"/>
              <a:t>das über diese Kategorie kennzeichnen. Der Haken dient auch als ein Filterkriterium in der Maßnahmenverwaltung (standardmäßig werden</a:t>
            </a:r>
            <a:r>
              <a:rPr lang="de-DE" altLang="de-DE" sz="1000" baseline="0" dirty="0"/>
              <a:t> dort</a:t>
            </a:r>
            <a:r>
              <a:rPr lang="de-DE" altLang="de-DE" sz="1000" dirty="0"/>
              <a:t> alle „akzeptierten“ Gefährdungen ausgeblendet, da an diesen zum aktuellen Beurteilungszeitpunkt nichts geändert werden kann). </a:t>
            </a:r>
          </a:p>
          <a:p>
            <a:pPr eaLnBrk="1" hangingPunct="1"/>
            <a:r>
              <a:rPr lang="de-DE" altLang="de-DE" sz="1000" b="1" dirty="0"/>
              <a:t>Freies Filterkriterium für Maßnahmenverwaltung:</a:t>
            </a:r>
            <a:r>
              <a:rPr lang="de-DE" altLang="de-DE" sz="1000" dirty="0"/>
              <a:t> Dieses Feld bietet die Möglichkeit, einen oder mehrere Begriffe einzugeben, die weder in den Stammdaten noch in den hier beschriebenen Kategorien zu finden sind, um anschließend in der Maßnahmenverwaltung danach zu filtern. Beispielsweise könnten alle Maßnahmen, die im Arbeitsschutzausschuss zu besprechen sind, den Eintrag ASA erhalten. Die Eingabe ist auf 100 Zeichen begrenzt.</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50</a:t>
            </a:fld>
            <a:endParaRPr lang="de-DE" altLang="de-DE" dirty="0"/>
          </a:p>
        </p:txBody>
      </p:sp>
      <p:sp>
        <p:nvSpPr>
          <p:cNvPr id="3" name="Fußzeilenplatzhalter 2">
            <a:extLst>
              <a:ext uri="{FF2B5EF4-FFF2-40B4-BE49-F238E27FC236}">
                <a16:creationId xmlns:a16="http://schemas.microsoft.com/office/drawing/2014/main" id="{EC593496-07B0-4CE6-9E5B-08D54AEBC36A}"/>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izenplatzhalter 2"/>
          <p:cNvSpPr>
            <a:spLocks noGrp="1"/>
          </p:cNvSpPr>
          <p:nvPr>
            <p:ph type="body" idx="1"/>
          </p:nvPr>
        </p:nvSpPr>
        <p:spPr>
          <a:noFill/>
        </p:spPr>
        <p:txBody>
          <a:bodyPr/>
          <a:lstStyle/>
          <a:p>
            <a:pPr eaLnBrk="1" hangingPunct="1"/>
            <a:r>
              <a:rPr lang="de-DE" altLang="de-DE" sz="1000" dirty="0">
                <a:solidFill>
                  <a:srgbClr val="FF0000"/>
                </a:solidFill>
              </a:rPr>
              <a:t>Maßnahmen</a:t>
            </a:r>
            <a:r>
              <a:rPr lang="de-DE" altLang="de-DE" sz="1000" baseline="0" dirty="0">
                <a:solidFill>
                  <a:srgbClr val="FF0000"/>
                </a:solidFill>
              </a:rPr>
              <a:t> bearbeiten (Maßnahmen festlegen, Termine, Verantwortliche usw. eintragen). In den Übungsdateien befindet sich ein beispielhafter PDF-Druck als Ausfüllvorlage (PDF-Druck 4.1.2.5 </a:t>
            </a:r>
            <a:r>
              <a:rPr lang="de-DE" altLang="de-DE" sz="1000" baseline="0" dirty="0" err="1">
                <a:solidFill>
                  <a:srgbClr val="FF0000"/>
                </a:solidFill>
              </a:rPr>
              <a:t>Hausmeister_Ergebnis</a:t>
            </a:r>
            <a:r>
              <a:rPr lang="de-DE" altLang="de-DE" sz="1000" baseline="0" dirty="0">
                <a:solidFill>
                  <a:srgbClr val="FF0000"/>
                </a:solidFill>
              </a:rPr>
              <a:t> und Maßnahmen zum Prüffall.pdf).</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51</a:t>
            </a:fld>
            <a:endParaRPr lang="de-DE" altLang="de-DE" dirty="0"/>
          </a:p>
        </p:txBody>
      </p:sp>
      <p:sp>
        <p:nvSpPr>
          <p:cNvPr id="3" name="Fußzeilenplatzhalter 2">
            <a:extLst>
              <a:ext uri="{FF2B5EF4-FFF2-40B4-BE49-F238E27FC236}">
                <a16:creationId xmlns:a16="http://schemas.microsoft.com/office/drawing/2014/main" id="{7BEA77A9-7EE4-4755-833B-4476C0464977}"/>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chemeClr val="tx1"/>
                </a:solidFill>
                <a:latin typeface="+mn-lt"/>
                <a:ea typeface="+mn-ea"/>
                <a:cs typeface="+mn-cs"/>
              </a:rPr>
              <a:t>Das </a:t>
            </a:r>
            <a:r>
              <a:rPr lang="de-DE" sz="1000" b="1" i="0" u="none" strike="noStrike" kern="1200" baseline="0" dirty="0">
                <a:solidFill>
                  <a:schemeClr val="tx1"/>
                </a:solidFill>
                <a:latin typeface="+mn-lt"/>
                <a:ea typeface="+mn-ea"/>
                <a:cs typeface="+mn-cs"/>
              </a:rPr>
              <a:t>Datum</a:t>
            </a:r>
            <a:r>
              <a:rPr lang="de-DE" sz="1000" b="0" i="0" u="none" strike="noStrike" kern="1200" baseline="0" dirty="0">
                <a:solidFill>
                  <a:schemeClr val="tx1"/>
                </a:solidFill>
                <a:latin typeface="+mn-lt"/>
                <a:ea typeface="+mn-ea"/>
                <a:cs typeface="+mn-cs"/>
              </a:rPr>
              <a:t> bezieht sich sowohl auf Einträge und Änderungen im Reiter Gefährdungsermittlung als auch im Reiter Ergebnis und Maßnahmen. Das Datum, an dem die Gefährdungsbeurteilung im Programm dokumentiert wird, ist nicht zwangsläufig das Datum, an dem sie stattgefunden hat. Daher können Sie ein vergangenes Datum setzen.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chemeClr val="tx1"/>
                </a:solidFill>
                <a:latin typeface="+mn-lt"/>
                <a:ea typeface="+mn-ea"/>
                <a:cs typeface="+mn-cs"/>
              </a:rPr>
              <a:t>Es wird unterschieden zwischen der Person des </a:t>
            </a:r>
            <a:r>
              <a:rPr lang="de-DE" sz="1000" b="1" i="0" u="none" strike="noStrike" kern="1200" baseline="0" dirty="0">
                <a:solidFill>
                  <a:schemeClr val="tx1"/>
                </a:solidFill>
                <a:latin typeface="+mn-lt"/>
                <a:ea typeface="+mn-ea"/>
                <a:cs typeface="+mn-cs"/>
              </a:rPr>
              <a:t>Beurteilers</a:t>
            </a:r>
            <a:r>
              <a:rPr lang="de-DE" sz="1000" b="0" i="0" u="none" strike="noStrike" kern="1200" baseline="0" dirty="0">
                <a:solidFill>
                  <a:schemeClr val="tx1"/>
                </a:solidFill>
                <a:latin typeface="+mn-lt"/>
                <a:ea typeface="+mn-ea"/>
                <a:cs typeface="+mn-cs"/>
              </a:rPr>
              <a:t> und der des </a:t>
            </a:r>
            <a:r>
              <a:rPr lang="de-DE" sz="1000" b="1" i="0" u="none" strike="noStrike" kern="1200" baseline="0" dirty="0">
                <a:solidFill>
                  <a:schemeClr val="tx1"/>
                </a:solidFill>
                <a:latin typeface="+mn-lt"/>
                <a:ea typeface="+mn-ea"/>
                <a:cs typeface="+mn-cs"/>
              </a:rPr>
              <a:t>letzten Bearbeiters</a:t>
            </a:r>
            <a:r>
              <a:rPr lang="de-DE" sz="1000" b="0" i="0" u="none" strike="noStrike" kern="1200" baseline="0" dirty="0">
                <a:solidFill>
                  <a:schemeClr val="tx1"/>
                </a:solidFill>
                <a:latin typeface="+mn-lt"/>
                <a:ea typeface="+mn-ea"/>
                <a:cs typeface="+mn-cs"/>
              </a:rPr>
              <a:t>, da es sich nicht generell um dieselbe Person handeln muss. Beurteiler sind fachlich geeignete Personen, die entscheiden, ob eine Gefährdung vorliegt (Ja oder Nein). Bearbeiter sind diejenigen, die die Informationen in den beiden Reitern Gefährdungsermittlung und Ergebnis und Maßnahmen dokumentieren. </a:t>
            </a:r>
          </a:p>
          <a:p>
            <a:pPr marL="171450" marR="0" indent="-171450" algn="l" defTabSz="914400" rtl="0" eaLnBrk="1" fontAlgn="base" latinLnBrk="0" hangingPunct="1">
              <a:lnSpc>
                <a:spcPct val="100000"/>
              </a:lnSpc>
              <a:spcBef>
                <a:spcPts val="160"/>
              </a:spcBef>
              <a:spcAft>
                <a:spcPct val="0"/>
              </a:spcAft>
              <a:buClrTx/>
              <a:buSzTx/>
              <a:buFont typeface="Arial" panose="020B0604020202020204" pitchFamily="34" charset="0"/>
              <a:buChar char="•"/>
              <a:tabLst/>
              <a:defRPr/>
            </a:pPr>
            <a:r>
              <a:rPr lang="de-DE" altLang="de-DE" sz="1000" dirty="0"/>
              <a:t>Der </a:t>
            </a:r>
            <a:r>
              <a:rPr lang="de-DE" altLang="de-DE" sz="1000" b="1" dirty="0"/>
              <a:t>Name des Beurteilers </a:t>
            </a:r>
            <a:r>
              <a:rPr lang="de-DE" altLang="de-DE" sz="1000" dirty="0"/>
              <a:t>wird im PDF-Druck unter die Unterschriftszeile</a:t>
            </a:r>
            <a:r>
              <a:rPr lang="de-DE" altLang="de-DE" sz="1000" baseline="0" dirty="0"/>
              <a:t> gesetzt</a:t>
            </a:r>
            <a:r>
              <a:rPr lang="de-DE" altLang="de-DE" sz="1000" dirty="0"/>
              <a:t>. Es ist möglich, über</a:t>
            </a:r>
            <a:r>
              <a:rPr lang="de-DE" altLang="de-DE" sz="1000" baseline="0" dirty="0"/>
              <a:t> die PDF-Funktionen eine digitale Unterschrift zu setzen.</a:t>
            </a:r>
          </a:p>
          <a:p>
            <a:pPr marL="171450" marR="0" indent="-171450" algn="l" defTabSz="914400" rtl="0" eaLnBrk="1" fontAlgn="base" latinLnBrk="0" hangingPunct="1">
              <a:lnSpc>
                <a:spcPct val="100000"/>
              </a:lnSpc>
              <a:spcBef>
                <a:spcPts val="160"/>
              </a:spcBef>
              <a:spcAft>
                <a:spcPct val="0"/>
              </a:spcAft>
              <a:buClrTx/>
              <a:buSzTx/>
              <a:buFont typeface="Arial" panose="020B0604020202020204" pitchFamily="34" charset="0"/>
              <a:buChar char="•"/>
              <a:tabLst/>
              <a:defRPr/>
            </a:pPr>
            <a:r>
              <a:rPr lang="de-DE" sz="1000" b="0" i="0" u="none" strike="noStrike" kern="1200" baseline="0" dirty="0">
                <a:solidFill>
                  <a:schemeClr val="tx1"/>
                </a:solidFill>
                <a:latin typeface="+mn-lt"/>
                <a:ea typeface="+mn-ea"/>
                <a:cs typeface="+mn-cs"/>
              </a:rPr>
              <a:t>Im Feld </a:t>
            </a:r>
            <a:r>
              <a:rPr lang="de-DE" sz="1000" b="1" i="0" u="none" strike="noStrike" kern="1200" baseline="0" dirty="0">
                <a:solidFill>
                  <a:schemeClr val="tx1"/>
                </a:solidFill>
                <a:latin typeface="+mn-lt"/>
                <a:ea typeface="+mn-ea"/>
                <a:cs typeface="+mn-cs"/>
              </a:rPr>
              <a:t>Letzter Bearbeiter</a:t>
            </a:r>
            <a:r>
              <a:rPr lang="de-DE" sz="1000" b="0" i="0" u="none" strike="noStrike" kern="1200" baseline="0" dirty="0">
                <a:solidFill>
                  <a:schemeClr val="tx1"/>
                </a:solidFill>
                <a:latin typeface="+mn-lt"/>
                <a:ea typeface="+mn-ea"/>
                <a:cs typeface="+mn-cs"/>
              </a:rPr>
              <a:t> trägt das Programm automatisch den Benutzernamen der Person ein, die in der Gefährdungsermittlung und in den Ergebnissen und Maßnahmen eine Änderung vornimmt.</a:t>
            </a:r>
          </a:p>
          <a:p>
            <a:pPr eaLnBrk="1" hangingPunct="1"/>
            <a:r>
              <a:rPr lang="de-DE" sz="1000" b="0" i="0" u="none" strike="noStrike" kern="1200" baseline="0" dirty="0">
                <a:solidFill>
                  <a:schemeClr val="tx1"/>
                </a:solidFill>
                <a:latin typeface="+mn-lt"/>
                <a:ea typeface="+mn-ea"/>
                <a:cs typeface="+mn-cs"/>
              </a:rPr>
              <a:t>Die Beantwortung einer Frage mit Ja oder Nein ist Teil der Dokumentation der Gefährdungsermittlung/-beurteilung. Diese Einträge und Änderungen sollen sich in den beiden Feldern Datum und Name des Beurteilers widerspiegeln. Daher entfernt das Programm das Datum und den Namen der/des Beurteilenden, wenn Sie ein Ermittlungsergebnis im Reiter </a:t>
            </a:r>
            <a:r>
              <a:rPr lang="de-DE" sz="1000" b="1" i="0" u="none" strike="noStrike" kern="1200" baseline="0" dirty="0">
                <a:solidFill>
                  <a:schemeClr val="tx1"/>
                </a:solidFill>
                <a:latin typeface="+mn-lt"/>
                <a:ea typeface="+mn-ea"/>
                <a:cs typeface="+mn-cs"/>
              </a:rPr>
              <a:t>Gefährdungsermittlung</a:t>
            </a:r>
            <a:r>
              <a:rPr lang="de-DE" sz="1000" b="0" i="0" u="none" strike="noStrike" kern="1200" baseline="0" dirty="0">
                <a:solidFill>
                  <a:schemeClr val="tx1"/>
                </a:solidFill>
                <a:latin typeface="+mn-lt"/>
                <a:ea typeface="+mn-ea"/>
                <a:cs typeface="+mn-cs"/>
              </a:rPr>
              <a:t> geändert haben. Als Änderung zählt, wenn Sie direkt oder indirekt bei Ja oder Nein einen Haken setzen oder entfernen. Die Spalte Später ist lediglich ein Hilfsmittel. Setzen oder entfernen Sie in dieser Spalte Haken, stellt das keine Änderung der Gefährdungsermittlung/-beurteilung dar. Deshalb wirken sich bloße Änderungen an dieser Spalte nicht auf das Datum oder den Namen des Beurteilers aus. </a:t>
            </a:r>
          </a:p>
          <a:p>
            <a:pPr eaLnBrk="1" hangingPunct="1"/>
            <a:r>
              <a:rPr lang="de-DE" sz="1000" b="0" i="0" u="none" strike="noStrike" kern="1200" baseline="0" dirty="0">
                <a:solidFill>
                  <a:schemeClr val="tx1"/>
                </a:solidFill>
                <a:latin typeface="+mn-lt"/>
                <a:ea typeface="+mn-ea"/>
                <a:cs typeface="+mn-cs"/>
              </a:rPr>
              <a:t>Wird im Reiter </a:t>
            </a:r>
            <a:r>
              <a:rPr lang="de-DE" sz="1000" b="1" i="0" u="none" strike="noStrike" kern="1200" baseline="0" dirty="0">
                <a:solidFill>
                  <a:schemeClr val="tx1"/>
                </a:solidFill>
                <a:latin typeface="+mn-lt"/>
                <a:ea typeface="+mn-ea"/>
                <a:cs typeface="+mn-cs"/>
              </a:rPr>
              <a:t>Ergebnis und Maßnahmen </a:t>
            </a:r>
            <a:r>
              <a:rPr lang="de-DE" sz="1000" b="0" i="0" u="none" strike="noStrike" kern="1200" baseline="0" dirty="0">
                <a:solidFill>
                  <a:schemeClr val="tx1"/>
                </a:solidFill>
                <a:latin typeface="+mn-lt"/>
                <a:ea typeface="+mn-ea"/>
                <a:cs typeface="+mn-cs"/>
              </a:rPr>
              <a:t>eine Maßnahme geändert oder ergänzt, entfernt das Programm das Datum. Als Änderung zählt,</a:t>
            </a:r>
          </a:p>
          <a:p>
            <a:pPr marL="171450" indent="-171450" eaLnBrk="1" hangingPunct="1">
              <a:spcBef>
                <a:spcPts val="160"/>
              </a:spcBef>
              <a:buFont typeface="Arial" panose="020B0604020202020204" pitchFamily="34" charset="0"/>
              <a:buChar char="•"/>
            </a:pPr>
            <a:r>
              <a:rPr lang="de-DE" altLang="de-DE" sz="1000" dirty="0">
                <a:solidFill>
                  <a:srgbClr val="000000"/>
                </a:solidFill>
                <a:sym typeface="Wingdings 3" pitchFamily="18" charset="2"/>
              </a:rPr>
              <a:t>wenn </a:t>
            </a:r>
            <a:r>
              <a:rPr lang="de-DE" sz="1000" b="0" i="0" u="none" strike="noStrike" kern="1200" baseline="0" dirty="0">
                <a:solidFill>
                  <a:schemeClr val="tx1"/>
                </a:solidFill>
                <a:latin typeface="+mn-lt"/>
                <a:ea typeface="+mn-ea"/>
                <a:cs typeface="+mn-cs"/>
              </a:rPr>
              <a:t>Sie Änderungen an einer Maßnahme gespeichert haben, </a:t>
            </a:r>
          </a:p>
          <a:p>
            <a:pPr marL="171450" indent="-171450" eaLnBrk="1" hangingPunct="1">
              <a:spcBef>
                <a:spcPts val="160"/>
              </a:spcBef>
              <a:buFont typeface="Arial" panose="020B0604020202020204" pitchFamily="34" charset="0"/>
              <a:buChar char="•"/>
            </a:pPr>
            <a:r>
              <a:rPr lang="de-DE" altLang="de-DE" sz="1000" dirty="0">
                <a:solidFill>
                  <a:srgbClr val="000000"/>
                </a:solidFill>
                <a:sym typeface="Wingdings 3" pitchFamily="18" charset="2"/>
              </a:rPr>
              <a:t>wenn </a:t>
            </a:r>
            <a:r>
              <a:rPr lang="de-DE" sz="1000" b="0" i="0" u="none" strike="noStrike" kern="1200" baseline="0" dirty="0">
                <a:solidFill>
                  <a:schemeClr val="tx1"/>
                </a:solidFill>
                <a:latin typeface="+mn-lt"/>
                <a:ea typeface="+mn-ea"/>
                <a:cs typeface="+mn-cs"/>
              </a:rPr>
              <a:t>Sie eine weitere Maßnahme zur selben Frage angelegt haben.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52</a:t>
            </a:fld>
            <a:endParaRPr lang="de-DE" altLang="de-DE" dirty="0"/>
          </a:p>
        </p:txBody>
      </p:sp>
      <p:sp>
        <p:nvSpPr>
          <p:cNvPr id="3" name="Fußzeilenplatzhalter 2">
            <a:extLst>
              <a:ext uri="{FF2B5EF4-FFF2-40B4-BE49-F238E27FC236}">
                <a16:creationId xmlns:a16="http://schemas.microsoft.com/office/drawing/2014/main" id="{5A4CABD6-7CFA-4996-92D3-F5993C45EEC1}"/>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rgbClr val="FF0000"/>
                </a:solidFill>
                <a:latin typeface="+mn-lt"/>
                <a:ea typeface="+mn-ea"/>
                <a:cs typeface="+mn-cs"/>
              </a:rPr>
              <a:t>Ergebnis und Maßnahmen drucken.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53</a:t>
            </a:fld>
            <a:endParaRPr lang="de-DE" altLang="de-DE" dirty="0"/>
          </a:p>
        </p:txBody>
      </p:sp>
      <p:sp>
        <p:nvSpPr>
          <p:cNvPr id="3" name="Fußzeilenplatzhalter 2">
            <a:extLst>
              <a:ext uri="{FF2B5EF4-FFF2-40B4-BE49-F238E27FC236}">
                <a16:creationId xmlns:a16="http://schemas.microsoft.com/office/drawing/2014/main" id="{9A5F1FEB-04F4-4600-8517-A8D79FC4EFD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izenplatzhalter 2"/>
          <p:cNvSpPr>
            <a:spLocks noGrp="1"/>
          </p:cNvSpPr>
          <p:nvPr>
            <p:ph type="body" idx="1"/>
          </p:nvPr>
        </p:nvSpPr>
        <p:spPr>
          <a:noFill/>
        </p:spPr>
        <p:txBody>
          <a:bodyPr/>
          <a:lstStyle/>
          <a:p>
            <a:pPr eaLnBrk="1" hangingPunct="1">
              <a:spcBef>
                <a:spcPts val="432"/>
              </a:spcBef>
            </a:pPr>
            <a:r>
              <a:rPr lang="de-DE" altLang="de-DE" sz="1000" u="sng" dirty="0"/>
              <a:t>Vorschlag: </a:t>
            </a:r>
          </a:p>
          <a:p>
            <a:pPr marL="171450" indent="-171450" eaLnBrk="1" hangingPunct="1">
              <a:spcBef>
                <a:spcPts val="432"/>
              </a:spcBef>
              <a:buFont typeface="Arial" panose="020B0604020202020204" pitchFamily="34" charset="0"/>
              <a:buChar char="•"/>
            </a:pPr>
            <a:r>
              <a:rPr lang="de-DE" altLang="de-DE" sz="1000" dirty="0"/>
              <a:t>Rot</a:t>
            </a:r>
            <a:r>
              <a:rPr lang="de-DE" altLang="de-DE" sz="1000" baseline="0" dirty="0"/>
              <a:t> für Prüffälle mit Gefährdungen</a:t>
            </a:r>
          </a:p>
          <a:p>
            <a:pPr marL="171450" indent="-171450" eaLnBrk="1" hangingPunct="1">
              <a:spcBef>
                <a:spcPts val="432"/>
              </a:spcBef>
              <a:buFont typeface="Arial" panose="020B0604020202020204" pitchFamily="34" charset="0"/>
              <a:buChar char="•"/>
            </a:pPr>
            <a:r>
              <a:rPr lang="de-DE" altLang="de-DE" sz="1000" baseline="0" dirty="0"/>
              <a:t>Gelb für unfertig bearbeitete Prüffälle</a:t>
            </a:r>
          </a:p>
          <a:p>
            <a:pPr marL="171450" indent="-171450" eaLnBrk="1" hangingPunct="1">
              <a:spcBef>
                <a:spcPts val="432"/>
              </a:spcBef>
              <a:buFont typeface="Arial" panose="020B0604020202020204" pitchFamily="34" charset="0"/>
              <a:buChar char="•"/>
            </a:pPr>
            <a:r>
              <a:rPr lang="de-DE" altLang="de-DE" sz="1000" baseline="0" dirty="0"/>
              <a:t>Grün für fertig bearbeitete Prüffälle ohne Gefährdung</a:t>
            </a:r>
          </a:p>
          <a:p>
            <a:pPr marL="171450" indent="-171450" eaLnBrk="1" hangingPunct="1">
              <a:spcBef>
                <a:spcPts val="432"/>
              </a:spcBef>
              <a:buFont typeface="Arial" panose="020B0604020202020204" pitchFamily="34" charset="0"/>
              <a:buChar char="•"/>
            </a:pPr>
            <a:r>
              <a:rPr lang="de-DE" altLang="de-DE" sz="1000" baseline="0" dirty="0"/>
              <a:t>Ohne Kennzeichnung für unbearbeitete Prüffälle</a:t>
            </a:r>
          </a:p>
          <a:p>
            <a:pPr eaLnBrk="1" hangingPunct="1"/>
            <a:endParaRPr lang="de-DE" altLang="de-DE" sz="1000" dirty="0"/>
          </a:p>
          <a:p>
            <a:pPr eaLnBrk="1" hangingPunct="1"/>
            <a:r>
              <a:rPr lang="de-DE" altLang="de-DE" sz="1000" dirty="0">
                <a:solidFill>
                  <a:srgbClr val="FF0000"/>
                </a:solidFill>
              </a:rPr>
              <a:t>Die </a:t>
            </a:r>
            <a:r>
              <a:rPr lang="de-DE" altLang="de-DE" sz="1000" baseline="0" dirty="0">
                <a:solidFill>
                  <a:srgbClr val="FF0000"/>
                </a:solidFill>
              </a:rPr>
              <a:t>Prüflisten mit einem (beliebigen) Bearbeitungsstand kennzeichnen.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54</a:t>
            </a:fld>
            <a:endParaRPr lang="de-DE" altLang="de-DE" dirty="0"/>
          </a:p>
        </p:txBody>
      </p:sp>
      <p:sp>
        <p:nvSpPr>
          <p:cNvPr id="3" name="Fußzeilenplatzhalter 2">
            <a:extLst>
              <a:ext uri="{FF2B5EF4-FFF2-40B4-BE49-F238E27FC236}">
                <a16:creationId xmlns:a16="http://schemas.microsoft.com/office/drawing/2014/main" id="{21F1630B-7868-41E1-9F3F-B2A1A1F1FCEE}"/>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Bei der Abfrage</a:t>
            </a:r>
            <a:r>
              <a:rPr lang="de-DE" altLang="de-DE" sz="1000" baseline="0" dirty="0"/>
              <a:t> für eine Organisationseinheit müssen Sie auswählen, ob nur direkte oder auch in der Unterstruktur enthalten</a:t>
            </a:r>
            <a:r>
              <a:rPr lang="de-DE" altLang="de-DE" sz="1000" dirty="0">
                <a:solidFill>
                  <a:schemeClr val="tx1"/>
                </a:solidFill>
              </a:rPr>
              <a:t>e Arbeitsplaner einbezogen werden sollen.</a:t>
            </a:r>
            <a:endParaRPr lang="de-DE" altLang="de-DE" sz="1000" dirty="0"/>
          </a:p>
          <a:p>
            <a:pPr eaLnBrk="1" hangingPunct="1"/>
            <a:r>
              <a:rPr lang="de-DE" altLang="de-DE" sz="1000" dirty="0"/>
              <a:t>Bearbeitungsstände von Ordnern</a:t>
            </a:r>
            <a:r>
              <a:rPr lang="de-DE" altLang="de-DE" sz="1000" baseline="0" dirty="0"/>
              <a:t> </a:t>
            </a:r>
            <a:r>
              <a:rPr lang="de-DE" altLang="de-DE" sz="1000" dirty="0"/>
              <a:t>können nur von Ordnern abgefragt werden, die direkt unter einem Arbeitsplaner liegen.</a:t>
            </a:r>
          </a:p>
          <a:p>
            <a:pPr marL="171450" indent="-171450" eaLnBrk="1" hangingPunct="1">
              <a:spcBef>
                <a:spcPts val="432"/>
              </a:spcBef>
              <a:buFont typeface="Arial" panose="020B0604020202020204" pitchFamily="34" charset="0"/>
              <a:buChar char="•"/>
            </a:pPr>
            <a:r>
              <a:rPr lang="de-DE" altLang="de-DE" sz="1000" dirty="0"/>
              <a:t>unbearbeitet: zu </a:t>
            </a:r>
            <a:r>
              <a:rPr lang="de-DE" altLang="de-DE" sz="1000" baseline="0" dirty="0"/>
              <a:t>keiner Frage ist ein Haken bei Ja, Nein oder Später gesetzt</a:t>
            </a:r>
          </a:p>
          <a:p>
            <a:pPr marL="171450" indent="-171450" eaLnBrk="1" hangingPunct="1">
              <a:spcBef>
                <a:spcPts val="432"/>
              </a:spcBef>
              <a:buFont typeface="Arial" panose="020B0604020202020204" pitchFamily="34" charset="0"/>
              <a:buChar char="•"/>
            </a:pPr>
            <a:r>
              <a:rPr lang="de-DE" altLang="de-DE" sz="1000" dirty="0">
                <a:solidFill>
                  <a:srgbClr val="000000"/>
                </a:solidFill>
                <a:sym typeface="Wingdings 3" pitchFamily="18" charset="2"/>
              </a:rPr>
              <a:t>teilweise</a:t>
            </a:r>
            <a:r>
              <a:rPr lang="de-DE" altLang="de-DE" sz="1000" baseline="0" dirty="0">
                <a:solidFill>
                  <a:srgbClr val="000000"/>
                </a:solidFill>
                <a:sym typeface="Wingdings 3" pitchFamily="18" charset="2"/>
              </a:rPr>
              <a:t> </a:t>
            </a:r>
            <a:r>
              <a:rPr lang="de-DE" altLang="de-DE" sz="1000" dirty="0"/>
              <a:t>bearbeitet: in mindestens</a:t>
            </a:r>
            <a:r>
              <a:rPr lang="de-DE" altLang="de-DE" sz="1000" baseline="0" dirty="0"/>
              <a:t> einer Frage ist kein Haken oder ein Haken bei Später gesetzt</a:t>
            </a:r>
          </a:p>
          <a:p>
            <a:pPr marL="171450" indent="-171450" eaLnBrk="1" hangingPunct="1">
              <a:spcBef>
                <a:spcPts val="432"/>
              </a:spcBef>
              <a:buFont typeface="Arial" panose="020B0604020202020204" pitchFamily="34" charset="0"/>
              <a:buChar char="•"/>
            </a:pPr>
            <a:r>
              <a:rPr lang="de-DE" altLang="de-DE" sz="1000" baseline="0" dirty="0"/>
              <a:t>vollständig bearbeitet ohne Gefährdung: alle Fragen sind mit Ja beantwortet</a:t>
            </a:r>
          </a:p>
          <a:p>
            <a:pPr marL="171450" indent="-171450" eaLnBrk="1" hangingPunct="1">
              <a:spcBef>
                <a:spcPts val="432"/>
              </a:spcBef>
              <a:buFont typeface="Arial" panose="020B0604020202020204" pitchFamily="34" charset="0"/>
              <a:buChar char="•"/>
            </a:pPr>
            <a:r>
              <a:rPr lang="de-DE" altLang="de-DE" sz="1000" baseline="0" dirty="0"/>
              <a:t>vollständig bearbeitet mit Gefährdung: alle Fragen sind mit Ja oder Nein beantwortet; </a:t>
            </a:r>
            <a:r>
              <a:rPr lang="de-DE" altLang="de-DE" sz="1000" dirty="0"/>
              <a:t>in mindestens</a:t>
            </a:r>
            <a:r>
              <a:rPr lang="de-DE" altLang="de-DE" sz="1000" baseline="0" dirty="0"/>
              <a:t> einer Frage ist ein Haken bei Nein gesetzt</a:t>
            </a:r>
            <a:br>
              <a:rPr lang="de-DE" altLang="de-DE" sz="1000" baseline="0" dirty="0"/>
            </a:br>
            <a:endParaRPr lang="de-DE" altLang="de-DE" sz="1000" dirty="0"/>
          </a:p>
          <a:p>
            <a:pPr eaLnBrk="1" hangingPunct="1"/>
            <a:r>
              <a:rPr lang="de-DE" altLang="de-DE" sz="1000" dirty="0">
                <a:solidFill>
                  <a:srgbClr val="FF0000"/>
                </a:solidFill>
              </a:rPr>
              <a:t>Den Bearbeitungsstand</a:t>
            </a:r>
            <a:r>
              <a:rPr lang="de-DE" altLang="de-DE" sz="1000" baseline="0" dirty="0">
                <a:solidFill>
                  <a:srgbClr val="FF0000"/>
                </a:solidFill>
              </a:rPr>
              <a:t> für den eigenen Arbeitsplaner und den bereitgestellten Arbeitsplaner </a:t>
            </a:r>
            <a:r>
              <a:rPr lang="de-DE" altLang="de-DE" sz="1000" b="1" baseline="0" dirty="0">
                <a:solidFill>
                  <a:srgbClr val="FF0000"/>
                </a:solidFill>
              </a:rPr>
              <a:t>Zentrale</a:t>
            </a:r>
            <a:r>
              <a:rPr lang="de-DE" altLang="de-DE" sz="1000" baseline="0" dirty="0">
                <a:solidFill>
                  <a:srgbClr val="FF0000"/>
                </a:solidFill>
              </a:rPr>
              <a:t> aufrufen.</a:t>
            </a:r>
            <a:br>
              <a:rPr lang="de-DE" altLang="de-DE" sz="1000" baseline="0" dirty="0">
                <a:solidFill>
                  <a:srgbClr val="FF0000"/>
                </a:solidFill>
              </a:rPr>
            </a:br>
            <a:br>
              <a:rPr lang="de-DE" altLang="de-DE" sz="1000" baseline="0" dirty="0">
                <a:solidFill>
                  <a:srgbClr val="FF0000"/>
                </a:solidFill>
              </a:rPr>
            </a:br>
            <a:r>
              <a:rPr lang="de-DE" altLang="de-DE" sz="1000" i="1" baseline="0" dirty="0">
                <a:solidFill>
                  <a:schemeClr val="bg1">
                    <a:lumMod val="50000"/>
                  </a:schemeClr>
                </a:solidFill>
              </a:rPr>
              <a:t>Fragen Sie den Bearbeitungsstand von Organisationseinheiten ab, sollten Ihnen nur die Ergebnisse des Arbeitsplaners bzw. der Arbeitsplaner angezeigt werden, für den/die Sie eine Berechtigung haben. Aber es werden alle Ergebnisse angezeigt. Der Hinweis im Auswahlfenster entspricht daher nicht der tatsächlichen Umsetzung.</a:t>
            </a:r>
            <a:endParaRPr lang="de-DE" altLang="de-DE" sz="1000" baseline="0" dirty="0"/>
          </a:p>
          <a:p>
            <a:pPr eaLnBrk="1" hangingPunct="1"/>
            <a:r>
              <a:rPr lang="de-DE" altLang="de-DE" sz="1000" b="0" i="1" kern="1200" baseline="0" dirty="0">
                <a:solidFill>
                  <a:schemeClr val="bg1">
                    <a:lumMod val="50000"/>
                  </a:schemeClr>
                </a:solidFill>
                <a:effectLst/>
                <a:latin typeface="+mn-lt"/>
                <a:ea typeface="+mn-ea"/>
                <a:cs typeface="+mn-cs"/>
              </a:rPr>
              <a:t>Markieren Sie im </a:t>
            </a:r>
            <a:r>
              <a:rPr lang="de-DE" altLang="de-DE" sz="1000" b="0" i="1" kern="1200" dirty="0">
                <a:solidFill>
                  <a:schemeClr val="bg1">
                    <a:lumMod val="50000"/>
                  </a:schemeClr>
                </a:solidFill>
                <a:effectLst/>
                <a:latin typeface="+mn-lt"/>
                <a:ea typeface="+mn-ea"/>
                <a:cs typeface="+mn-cs"/>
              </a:rPr>
              <a:t>Dokumentationsarchiv </a:t>
            </a:r>
            <a:r>
              <a:rPr lang="de-DE" altLang="de-DE" sz="1000" b="0" i="1" kern="1200" baseline="0" dirty="0">
                <a:solidFill>
                  <a:schemeClr val="bg1">
                    <a:lumMod val="50000"/>
                  </a:schemeClr>
                </a:solidFill>
                <a:effectLst/>
                <a:latin typeface="+mn-lt"/>
                <a:ea typeface="+mn-ea"/>
                <a:cs typeface="+mn-cs"/>
              </a:rPr>
              <a:t>eine Organisationseinheit oder einen Arbeitsplaner ohne Zeitstempel, werden die addierten Zahlen aller darunter angelegten Datensicherungen (also der Arbeitsplaner und Ordner mit Zeitstempel) angezeigt; das ist falsch. Arbeitsplaner mit Zeitstempel und Ordner mit Zeitstempel enthalten den Stand der Gefährdungsbeurteilung zu unterschiedlichen Zeiten. Diese können nicht zusammengezählt werden.</a:t>
            </a:r>
            <a:endParaRPr lang="de-DE" altLang="de-DE" sz="100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55</a:t>
            </a:fld>
            <a:endParaRPr lang="de-DE" altLang="de-DE" dirty="0"/>
          </a:p>
        </p:txBody>
      </p:sp>
      <p:sp>
        <p:nvSpPr>
          <p:cNvPr id="3" name="Fußzeilenplatzhalter 2">
            <a:extLst>
              <a:ext uri="{FF2B5EF4-FFF2-40B4-BE49-F238E27FC236}">
                <a16:creationId xmlns:a16="http://schemas.microsoft.com/office/drawing/2014/main" id="{A8F37648-0810-4C68-A158-C6F50BC20BE1}"/>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izenplatzhalter 2"/>
          <p:cNvSpPr>
            <a:spLocks noGrp="1"/>
          </p:cNvSpPr>
          <p:nvPr>
            <p:ph type="body" idx="1"/>
          </p:nvPr>
        </p:nvSpPr>
        <p:spPr>
          <a:noFill/>
        </p:spPr>
        <p:txBody>
          <a:bodyPr/>
          <a:lstStyle/>
          <a:p>
            <a:pPr eaLnBrk="1" hangingPunct="1"/>
            <a:r>
              <a:rPr lang="de-DE" altLang="de-DE" sz="1000" dirty="0">
                <a:solidFill>
                  <a:srgbClr val="FF0000"/>
                </a:solidFill>
              </a:rPr>
              <a:t>Den Bearbeitungsstand</a:t>
            </a:r>
            <a:r>
              <a:rPr lang="de-DE" altLang="de-DE" sz="1000" baseline="0" dirty="0">
                <a:solidFill>
                  <a:srgbClr val="FF0000"/>
                </a:solidFill>
              </a:rPr>
              <a:t> für den bereitgestellten Arbeitsplaner </a:t>
            </a:r>
            <a:r>
              <a:rPr lang="de-DE" altLang="de-DE" sz="1000" b="1" baseline="0" dirty="0">
                <a:solidFill>
                  <a:srgbClr val="FF0000"/>
                </a:solidFill>
              </a:rPr>
              <a:t>Zentrale</a:t>
            </a:r>
            <a:r>
              <a:rPr lang="de-DE" altLang="de-DE" sz="1000" baseline="0" dirty="0">
                <a:solidFill>
                  <a:srgbClr val="FF0000"/>
                </a:solidFill>
              </a:rPr>
              <a:t> aufrufen (hat mehr Treffer für die nächsten Erläuterungen).</a:t>
            </a:r>
          </a:p>
          <a:p>
            <a:pPr eaLnBrk="1" hangingPunct="1"/>
            <a:endParaRPr lang="de-DE" altLang="de-DE" sz="1000" b="0" i="0" kern="1200" dirty="0">
              <a:solidFill>
                <a:schemeClr val="tx1"/>
              </a:solidFill>
              <a:effectLst/>
              <a:latin typeface="+mn-lt"/>
              <a:ea typeface="+mn-ea"/>
              <a:cs typeface="+mn-cs"/>
            </a:endParaRPr>
          </a:p>
          <a:p>
            <a:pPr marL="0" indent="0" eaLnBrk="1" hangingPunct="1">
              <a:buFontTx/>
              <a:buNone/>
            </a:pPr>
            <a:r>
              <a:rPr lang="de-DE" altLang="de-DE" sz="1000" b="0" i="1" kern="1200" dirty="0">
                <a:solidFill>
                  <a:schemeClr val="bg1">
                    <a:lumMod val="50000"/>
                  </a:schemeClr>
                </a:solidFill>
                <a:effectLst/>
                <a:latin typeface="+mn-lt"/>
                <a:ea typeface="+mn-ea"/>
                <a:cs typeface="+mn-cs"/>
              </a:rPr>
              <a:t>Im Dokumentationsarchiv werden beim Aufrufen</a:t>
            </a:r>
            <a:r>
              <a:rPr lang="de-DE" altLang="de-DE" sz="1000" b="0" i="1" kern="1200" baseline="0" dirty="0">
                <a:solidFill>
                  <a:schemeClr val="bg1">
                    <a:lumMod val="50000"/>
                  </a:schemeClr>
                </a:solidFill>
                <a:effectLst/>
                <a:latin typeface="+mn-lt"/>
                <a:ea typeface="+mn-ea"/>
                <a:cs typeface="+mn-cs"/>
              </a:rPr>
              <a:t> der Maßnahmenverwaltung für einen Arbeitsplaner mit Zeitstempel keine Treffer (= Ergebnisse) angezeigt. </a:t>
            </a:r>
          </a:p>
          <a:p>
            <a:pPr marL="0" indent="0" eaLnBrk="1" hangingPunct="1">
              <a:buFontTx/>
              <a:buNone/>
            </a:pPr>
            <a:r>
              <a:rPr lang="de-DE" altLang="de-DE" sz="1000" b="0" i="1" kern="1200" baseline="0" dirty="0">
                <a:solidFill>
                  <a:schemeClr val="bg1">
                    <a:lumMod val="50000"/>
                  </a:schemeClr>
                </a:solidFill>
                <a:effectLst/>
                <a:latin typeface="+mn-lt"/>
                <a:ea typeface="+mn-ea"/>
                <a:cs typeface="+mn-cs"/>
              </a:rPr>
              <a:t>Für eine Organisationseinheit und einen Arbeitsplaner ohne Zeitstempel werden nur Treffer angezeigt, wenn darunter Ordner mit Zeitstempel vorhanden sind. Dass diese Treffer addiert und direkt an der Organisationseinheit oder dem Arbeitsplaner angezeigt werden, ist falsch. Ordner mit Zeitstempel enthalten den Stand der Gefährdungsbeurteilung zu unterschiedlichen Zeiten. Diese können nicht zusammengezählt werden.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56</a:t>
            </a:fld>
            <a:endParaRPr lang="de-DE" altLang="de-DE" dirty="0"/>
          </a:p>
        </p:txBody>
      </p:sp>
      <p:sp>
        <p:nvSpPr>
          <p:cNvPr id="3" name="Fußzeilenplatzhalter 2">
            <a:extLst>
              <a:ext uri="{FF2B5EF4-FFF2-40B4-BE49-F238E27FC236}">
                <a16:creationId xmlns:a16="http://schemas.microsoft.com/office/drawing/2014/main" id="{6AABA337-1CAD-4DF4-9407-3382788D8FB1}"/>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izenplatzhalter 2"/>
          <p:cNvSpPr>
            <a:spLocks noGrp="1"/>
          </p:cNvSpPr>
          <p:nvPr>
            <p:ph type="body" idx="1"/>
          </p:nvPr>
        </p:nvSpPr>
        <p:spPr>
          <a:noFill/>
        </p:spPr>
        <p:txBody>
          <a:bodyPr/>
          <a:lstStyle/>
          <a:p>
            <a:pPr eaLnBrk="1" hangingPunct="1"/>
            <a:r>
              <a:rPr lang="de-DE" altLang="de-DE" sz="1000" dirty="0">
                <a:solidFill>
                  <a:srgbClr val="000000"/>
                </a:solidFill>
              </a:rPr>
              <a:t>Zwei Filter</a:t>
            </a:r>
            <a:r>
              <a:rPr lang="de-DE" altLang="de-DE" sz="1000" baseline="0" dirty="0">
                <a:solidFill>
                  <a:srgbClr val="000000"/>
                </a:solidFill>
              </a:rPr>
              <a:t> sind generell voreingestellt: Freigabe und Akzeptiertes Restrisiko. Somit werden in der Standardeinstellung der Maßnahmenverwaltung alle Gefährdungen/Maßnahmen mit und ohne Freigabe (Genehmigung) angezeigt. Dagegen werden keine Gefährdungen angezeigt, bei denen </a:t>
            </a:r>
            <a:r>
              <a:rPr lang="de-DE" altLang="de-DE" sz="1000" dirty="0"/>
              <a:t>die noch bestehende Gefährdung als „akzeptiertes Restrisiko“ bewertet wurde, da an diesen zum aktuellen Beurteilungszeitpunkt nichts geändert werden kann.</a:t>
            </a:r>
          </a:p>
          <a:p>
            <a:pPr eaLnBrk="1" hangingPunct="1"/>
            <a:endParaRPr lang="de-DE" altLang="de-DE" sz="1000" dirty="0">
              <a:solidFill>
                <a:srgbClr val="000000"/>
              </a:solidFill>
            </a:endParaRPr>
          </a:p>
          <a:p>
            <a:pPr eaLnBrk="1" hangingPunct="1"/>
            <a:r>
              <a:rPr lang="de-DE" altLang="de-DE" sz="1000" dirty="0">
                <a:solidFill>
                  <a:srgbClr val="FF0000"/>
                </a:solidFill>
              </a:rPr>
              <a:t>Den Filterbereich</a:t>
            </a:r>
            <a:r>
              <a:rPr lang="de-DE" altLang="de-DE" sz="1000" baseline="0" dirty="0">
                <a:solidFill>
                  <a:srgbClr val="FF0000"/>
                </a:solidFill>
              </a:rPr>
              <a:t> ausblenden.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57</a:t>
            </a:fld>
            <a:endParaRPr lang="de-DE" altLang="de-DE" dirty="0"/>
          </a:p>
        </p:txBody>
      </p:sp>
      <p:sp>
        <p:nvSpPr>
          <p:cNvPr id="3" name="Fußzeilenplatzhalter 2">
            <a:extLst>
              <a:ext uri="{FF2B5EF4-FFF2-40B4-BE49-F238E27FC236}">
                <a16:creationId xmlns:a16="http://schemas.microsoft.com/office/drawing/2014/main" id="{38AC1CF8-3781-4960-A408-36939B1C49E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aseline="0" dirty="0">
                <a:solidFill>
                  <a:srgbClr val="FF0000"/>
                </a:solidFill>
              </a:rPr>
              <a:t>Eine Gefährdung/Maßnahme aus der Tabelle auswählen,</a:t>
            </a:r>
            <a:r>
              <a:rPr lang="de-DE" altLang="de-DE" sz="1000" dirty="0">
                <a:solidFill>
                  <a:srgbClr val="FF0000"/>
                </a:solidFill>
              </a:rPr>
              <a:t> das Bearbeitungsfenster</a:t>
            </a:r>
            <a:r>
              <a:rPr lang="de-DE" altLang="de-DE" sz="1000" baseline="0" dirty="0">
                <a:solidFill>
                  <a:srgbClr val="FF0000"/>
                </a:solidFill>
              </a:rPr>
              <a:t> öffnen und einen Termin ändern.</a:t>
            </a:r>
            <a:endParaRPr lang="de-DE" altLang="de-DE" sz="1000" baseline="0"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58</a:t>
            </a:fld>
            <a:endParaRPr lang="de-DE" altLang="de-DE" dirty="0"/>
          </a:p>
        </p:txBody>
      </p:sp>
      <p:sp>
        <p:nvSpPr>
          <p:cNvPr id="3" name="Fußzeilenplatzhalter 2">
            <a:extLst>
              <a:ext uri="{FF2B5EF4-FFF2-40B4-BE49-F238E27FC236}">
                <a16:creationId xmlns:a16="http://schemas.microsoft.com/office/drawing/2014/main" id="{F016B156-7BB7-429E-929D-570211C81397}"/>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t>Um diese Funktion</a:t>
            </a:r>
            <a:r>
              <a:rPr lang="de-DE" altLang="de-DE" sz="1000" baseline="0" dirty="0"/>
              <a:t> zu nutzen, müssen Sie das Fenster der Maßnahmenverwaltung etwas verkleinern, damit Sie im Hintergrund zumindest den Strukturbaum sehen.</a:t>
            </a:r>
            <a:endParaRPr lang="de-DE" altLang="de-DE" sz="1000" dirty="0">
              <a:solidFill>
                <a:srgbClr val="FF0000"/>
              </a:solidFill>
            </a:endParaRPr>
          </a:p>
          <a:p>
            <a:pPr eaLnBrk="1" hangingPunct="1"/>
            <a:endParaRPr lang="de-DE" altLang="de-DE" sz="1000" dirty="0">
              <a:solidFill>
                <a:srgbClr val="FF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FF0000"/>
                </a:solidFill>
              </a:rPr>
              <a:t>Das Fenster der Maßnahmenverwaltung</a:t>
            </a:r>
            <a:r>
              <a:rPr lang="de-DE" altLang="de-DE" sz="1000" baseline="0" dirty="0">
                <a:solidFill>
                  <a:srgbClr val="FF0000"/>
                </a:solidFill>
              </a:rPr>
              <a:t> etwas verkleinern, sodass im Hintergrund der Strukturbaum und bestenfalls der Arbeitsbereich des Öffentlichen Bereichs zu sehen sind, und den </a:t>
            </a:r>
            <a:r>
              <a:rPr lang="de-DE" altLang="de-DE" sz="1000" b="0" baseline="0" dirty="0">
                <a:solidFill>
                  <a:srgbClr val="FF0000"/>
                </a:solidFill>
              </a:rPr>
              <a:t>Prüffall im Strukturbaum anzeigen lassen</a:t>
            </a:r>
            <a:r>
              <a:rPr lang="de-DE" altLang="de-DE" sz="1000" baseline="0" dirty="0">
                <a:solidFill>
                  <a:srgbClr val="FF0000"/>
                </a:solidFill>
              </a:rPr>
              <a:t>.</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59</a:t>
            </a:fld>
            <a:endParaRPr lang="de-DE" altLang="de-DE" dirty="0"/>
          </a:p>
        </p:txBody>
      </p:sp>
      <p:sp>
        <p:nvSpPr>
          <p:cNvPr id="3" name="Fußzeilenplatzhalter 2">
            <a:extLst>
              <a:ext uri="{FF2B5EF4-FFF2-40B4-BE49-F238E27FC236}">
                <a16:creationId xmlns:a16="http://schemas.microsoft.com/office/drawing/2014/main" id="{6ADE9B96-1C51-467E-929F-E714446DE005}"/>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izenplatzhalter 2"/>
          <p:cNvSpPr>
            <a:spLocks noGrp="1"/>
          </p:cNvSpPr>
          <p:nvPr>
            <p:ph type="body" idx="1"/>
          </p:nvPr>
        </p:nvSpPr>
        <p:spPr>
          <a:noFill/>
        </p:spPr>
        <p:txBody>
          <a:bodyPr/>
          <a:lstStyle/>
          <a:p>
            <a:pPr eaLnBrk="1" hangingPunct="1"/>
            <a:r>
              <a:rPr lang="de-DE" altLang="de-DE" sz="1000" i="1" dirty="0">
                <a:solidFill>
                  <a:schemeClr val="bg1">
                    <a:lumMod val="50000"/>
                  </a:schemeClr>
                </a:solidFill>
              </a:rPr>
              <a:t>Die Funktion </a:t>
            </a:r>
            <a:r>
              <a:rPr lang="de-DE" altLang="de-DE" sz="1000" i="1" baseline="0" dirty="0">
                <a:solidFill>
                  <a:schemeClr val="bg1">
                    <a:lumMod val="50000"/>
                  </a:schemeClr>
                </a:solidFill>
              </a:rPr>
              <a:t>sollte das Weiterarbeiten ermöglichen, während das Programm im Hintergrund löscht. Das funktioniert leider nur bedingt bis gar nicht. </a:t>
            </a:r>
          </a:p>
          <a:p>
            <a:pPr eaLnBrk="1" hangingPunct="1"/>
            <a:r>
              <a:rPr lang="de-DE" altLang="de-DE" sz="1000" i="1" baseline="0" dirty="0">
                <a:solidFill>
                  <a:schemeClr val="bg1">
                    <a:lumMod val="50000"/>
                  </a:schemeClr>
                </a:solidFill>
              </a:rPr>
              <a:t>Ist das Löschen beendet, springt das Programm automatisch auf das Elternelement des gelöschten Elements. Sofern man zwischenzeitlich an einem anderen Element weiterarbeiten konnte, wird man dadurch unterbrochen.</a:t>
            </a:r>
          </a:p>
          <a:p>
            <a:pPr eaLnBrk="1" hangingPunct="1"/>
            <a:endParaRPr lang="de-DE" altLang="de-DE" sz="1000" i="1" baseline="0" dirty="0">
              <a:solidFill>
                <a:schemeClr val="bg1">
                  <a:lumMod val="50000"/>
                </a:schemeClr>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baseline="0" dirty="0">
                <a:solidFill>
                  <a:srgbClr val="FF0000"/>
                </a:solidFill>
              </a:rPr>
              <a:t>Anschließend eine kleine Ordnerstruktur mit einem Hauptordner aufbauen (z. B. Haus A, darunter Zentrale Prüflisten, Verwaltung, Archiv, Hausmeister)</a:t>
            </a:r>
            <a:endParaRPr lang="de-DE" altLang="de-DE" sz="1000" i="0" dirty="0">
              <a:solidFill>
                <a:srgbClr val="FF0000"/>
              </a:solidFill>
            </a:endParaRPr>
          </a:p>
          <a:p>
            <a:pPr eaLnBrk="1" hangingPunct="1"/>
            <a:endParaRPr lang="de-DE" altLang="de-DE" sz="1000" i="1" baseline="0" dirty="0">
              <a:solidFill>
                <a:schemeClr val="bg1">
                  <a:lumMod val="50000"/>
                </a:schemeClr>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a:t>
            </a:fld>
            <a:endParaRPr lang="de-DE" altLang="de-DE" dirty="0"/>
          </a:p>
        </p:txBody>
      </p:sp>
      <p:sp>
        <p:nvSpPr>
          <p:cNvPr id="3" name="Fußzeilenplatzhalter 2">
            <a:extLst>
              <a:ext uri="{FF2B5EF4-FFF2-40B4-BE49-F238E27FC236}">
                <a16:creationId xmlns:a16="http://schemas.microsoft.com/office/drawing/2014/main" id="{0C1F5C0C-41ED-4417-BF2E-830766917B14}"/>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izenplatzhalter 2"/>
          <p:cNvSpPr>
            <a:spLocks noGrp="1"/>
          </p:cNvSpPr>
          <p:nvPr>
            <p:ph type="body" idx="1"/>
          </p:nvPr>
        </p:nvSpPr>
        <p:spPr>
          <a:noFill/>
        </p:spPr>
        <p:txBody>
          <a:bodyPr/>
          <a:lstStyle/>
          <a:p>
            <a:pPr eaLnBrk="1" hangingPunct="1"/>
            <a:r>
              <a:rPr lang="de-DE" altLang="de-DE" sz="1000" dirty="0">
                <a:solidFill>
                  <a:srgbClr val="FF0000"/>
                </a:solidFill>
              </a:rPr>
              <a:t>Filterfenster aufrufen und einen Standardfilter</a:t>
            </a:r>
            <a:r>
              <a:rPr lang="de-DE" altLang="de-DE" sz="1000" baseline="0" dirty="0">
                <a:solidFill>
                  <a:srgbClr val="FF0000"/>
                </a:solidFill>
              </a:rPr>
              <a:t> für die Tabelleneinstellungen anlegen.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60</a:t>
            </a:fld>
            <a:endParaRPr lang="de-DE" altLang="de-DE" dirty="0"/>
          </a:p>
        </p:txBody>
      </p:sp>
      <p:sp>
        <p:nvSpPr>
          <p:cNvPr id="3" name="Fußzeilenplatzhalter 2">
            <a:extLst>
              <a:ext uri="{FF2B5EF4-FFF2-40B4-BE49-F238E27FC236}">
                <a16:creationId xmlns:a16="http://schemas.microsoft.com/office/drawing/2014/main" id="{1483A320-3257-4FEC-970A-831A69D62175}"/>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izenplatzhalter 2"/>
          <p:cNvSpPr>
            <a:spLocks noGrp="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dirty="0"/>
              <a:t>Spalten verschieben:</a:t>
            </a:r>
            <a:r>
              <a:rPr lang="de-DE" altLang="de-DE" sz="1000" dirty="0"/>
              <a:t> Die Spaltenüberschrift mit der Maus anfassen und nach links oder rechts verschieben. An der gewünschten Position loslassen.</a:t>
            </a:r>
          </a:p>
          <a:p>
            <a:pPr eaLnBrk="1" hangingPunct="1"/>
            <a:r>
              <a:rPr lang="de-DE" altLang="de-DE" sz="1000" b="1" dirty="0"/>
              <a:t>Spalten sortieren: </a:t>
            </a:r>
            <a:r>
              <a:rPr lang="de-DE" altLang="de-DE" sz="1000" dirty="0"/>
              <a:t>Beim Klick auf die Spaltenüberschrift bildet sich rechts ein kleines Dreieck, dessen Richtung symbolisiert, ob die Sortierung aufwärts oder abwärts eingestellt ist.</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dirty="0"/>
              <a:t>Tabelleneinstellungen speichern: </a:t>
            </a:r>
            <a:r>
              <a:rPr lang="de-DE" altLang="de-DE" sz="1000" dirty="0"/>
              <a:t>Tabelleneinstellungen können Sie nur auf Filtern speichern. Die Gesamtansicht der Arbeitsplaner-Maßnahmenverwaltung können Sie zwar für den Augenblick</a:t>
            </a:r>
            <a:r>
              <a:rPr lang="de-DE" altLang="de-DE" sz="1000" baseline="0" dirty="0"/>
              <a:t> </a:t>
            </a:r>
            <a:r>
              <a:rPr lang="de-DE" altLang="de-DE" sz="1000" dirty="0"/>
              <a:t>ändern, aber diese Einstellung können Sie nicht speichern.</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dirty="0"/>
              <a:t>Tabelleneinstellungen ändern:</a:t>
            </a:r>
            <a:r>
              <a:rPr lang="de-DE" altLang="de-DE" sz="1000" dirty="0"/>
              <a:t> Markieren</a:t>
            </a:r>
            <a:r>
              <a:rPr lang="de-DE" altLang="de-DE" sz="1000" baseline="0" dirty="0"/>
              <a:t> Sie den Filter, ändern Sie die Einstellungen und speichern Sie die Änderungen.</a:t>
            </a:r>
            <a:endParaRPr lang="de-DE" altLang="de-DE" sz="100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FF0000"/>
                </a:solidFill>
              </a:rPr>
              <a:t>Spalten zusammenschieben</a:t>
            </a:r>
            <a:r>
              <a:rPr lang="de-DE" altLang="de-DE" sz="1000" baseline="0" dirty="0">
                <a:solidFill>
                  <a:srgbClr val="FF0000"/>
                </a:solidFill>
              </a:rPr>
              <a:t> und verschieben (z. B. Maßnahmen und Umsetzungsspalten nach vorn ziehen).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aseline="0" dirty="0">
                <a:solidFill>
                  <a:srgbClr val="FF0000"/>
                </a:solidFill>
              </a:rPr>
              <a:t>Spalten ausblenden.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aseline="0" dirty="0">
                <a:solidFill>
                  <a:srgbClr val="FF0000"/>
                </a:solidFill>
              </a:rPr>
              <a:t>Sortierung nach Umsetzung bis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baseline="0" dirty="0">
                <a:solidFill>
                  <a:srgbClr val="FF0000"/>
                </a:solidFill>
              </a:rPr>
              <a:t>Tabelleneinstellung speichern.</a:t>
            </a:r>
            <a:endParaRPr lang="de-DE" altLang="de-DE" sz="1000" b="1"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61</a:t>
            </a:fld>
            <a:endParaRPr lang="de-DE" altLang="de-DE" dirty="0"/>
          </a:p>
        </p:txBody>
      </p:sp>
      <p:sp>
        <p:nvSpPr>
          <p:cNvPr id="3" name="Fußzeilenplatzhalter 2">
            <a:extLst>
              <a:ext uri="{FF2B5EF4-FFF2-40B4-BE49-F238E27FC236}">
                <a16:creationId xmlns:a16="http://schemas.microsoft.com/office/drawing/2014/main" id="{3681AF46-C84F-489C-B9C2-E6FDE4450D7C}"/>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izenplatzhalter 2"/>
          <p:cNvSpPr>
            <a:spLocks noGrp="1"/>
          </p:cNvSpPr>
          <p:nvPr>
            <p:ph type="body" idx="1"/>
          </p:nvPr>
        </p:nvSpPr>
        <p:spPr>
          <a:noFill/>
        </p:spPr>
        <p:txBody>
          <a:bodyPr/>
          <a:lstStyle/>
          <a:p>
            <a:pPr eaLnBrk="1" hangingPunct="1"/>
            <a:r>
              <a:rPr lang="de-DE" altLang="de-DE" sz="1000" dirty="0"/>
              <a:t>Die </a:t>
            </a:r>
            <a:r>
              <a:rPr lang="de-DE" altLang="de-DE" sz="1000" b="1" dirty="0"/>
              <a:t>Auswahl mehrerer Filter-/Suchbegriffe pro Filterfeld </a:t>
            </a:r>
            <a:r>
              <a:rPr lang="de-DE" altLang="de-DE" sz="1000" dirty="0"/>
              <a:t>ist nur bei den drei Feldern mit Fernglas-Symbol möglich. Wählen Sie dazu mehrere der hinterlegten Einträge (Werte) aus.</a:t>
            </a:r>
            <a:endParaRPr lang="de-DE" altLang="de-DE" sz="1000" b="1"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1" dirty="0"/>
              <a:t>Auswahlfenster für Suchkriterien (Fernglas): </a:t>
            </a:r>
            <a:r>
              <a:rPr lang="de-DE" altLang="de-DE" sz="1000" dirty="0"/>
              <a:t>Die über das Fernglas aufgerufene Tabelle bietet sämtliche Einträge der jeweiligen Spalte an. Diese Einträge beziehen sich jedoch nur auf das markierte Element im</a:t>
            </a:r>
            <a:r>
              <a:rPr lang="de-DE" altLang="de-DE" sz="1000" baseline="0" dirty="0"/>
              <a:t> Strukturbaum der Maßnahmenverwaltung. W</a:t>
            </a:r>
            <a:r>
              <a:rPr lang="de-DE" altLang="de-DE" sz="1000" dirty="0"/>
              <a:t>urde z. B. ein Filter aufgerufen, sind die angebotenen Einträge auf die Daten des Filters beschränkt.</a:t>
            </a:r>
            <a:br>
              <a:rPr lang="de-DE" altLang="de-DE" sz="1000" dirty="0"/>
            </a:br>
            <a:r>
              <a:rPr lang="de-DE" altLang="de-DE" sz="1000" dirty="0"/>
              <a:t>Die Tabelle kann mit Klick auf die Überschrift (Werte) auf- oder absteigend sortiert werden. Eine Suche ist ebenfalls möglich (Begriff bei „Suchkriterium“ eingeben und mit </a:t>
            </a:r>
            <a:r>
              <a:rPr lang="de-DE" altLang="de-DE" sz="1000" dirty="0" err="1"/>
              <a:t>Enter</a:t>
            </a:r>
            <a:r>
              <a:rPr lang="de-DE" altLang="de-DE" sz="1000" dirty="0"/>
              <a:t> bestätigen). Sie können auch mehrere Einträge zum Übernehmen</a:t>
            </a:r>
            <a:r>
              <a:rPr lang="de-DE" altLang="de-DE" sz="1000" baseline="0" dirty="0"/>
              <a:t> </a:t>
            </a:r>
            <a:r>
              <a:rPr lang="de-DE" altLang="de-DE" sz="1000" dirty="0"/>
              <a:t>auswählen. Das Komma setzt</a:t>
            </a:r>
            <a:r>
              <a:rPr lang="de-DE" altLang="de-DE" sz="1000" baseline="0" dirty="0"/>
              <a:t> das Programm dabei automatisch.</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baseline="0" dirty="0"/>
              <a:t>Möchten Sie nach </a:t>
            </a:r>
            <a:r>
              <a:rPr lang="de-DE" altLang="de-DE" sz="1000" b="1" baseline="0" dirty="0"/>
              <a:t>verschiedenen Einträgen im Freien Filterkriterium </a:t>
            </a:r>
            <a:r>
              <a:rPr lang="de-DE" altLang="de-DE" sz="1000" baseline="0" dirty="0"/>
              <a:t>suchen, beachten Sie bitte folgende Regeln:</a:t>
            </a:r>
          </a:p>
          <a:p>
            <a:pPr marL="171450" marR="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altLang="de-DE" sz="1000" baseline="0" dirty="0"/>
              <a:t>Mehrfacheinträge im Freien Filterkriterium (z. B. „ASA, BA“), findet das Programm bei einzelner und gemeinsamer Angabe im Filter (z. B. Suche nach „ASA“, Suche nach „BA“ und Suche nach „ASA, BA“). Bei gemeinsamer Angabe muss der Wortlaut der Suche 1:1 mit dem Wortlaut in der Tabelle übereinstimmen. Eine Suche, bei dem der Suchbegriff nicht der Reihenfolge des Mehrfacheintrages entspricht (z. B. „BA, ASA“) schlägt fehl.</a:t>
            </a:r>
          </a:p>
          <a:p>
            <a:pPr marL="171450" marR="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altLang="de-DE" sz="1000" baseline="0" dirty="0"/>
              <a:t>Eine Suche nach Mehrfacheinträgen, die unterschiedlich verteilt sind, muss separat durchgeführt bzw. gespeichert werden. Legen Sie dazu jeweils einen Filter mit dem Suchkriterium (z. B. „ASA“ bzw. „BA“) an. Dann werden jeweils alle Einträge mit diesen Bezeichnungen gefunden, egal, ob sie allein oder zusammen mit anderen Stichworten im Freien Filterkriterium stehen.</a:t>
            </a:r>
            <a:endParaRPr lang="de-DE" altLang="de-DE" sz="1000" dirty="0"/>
          </a:p>
          <a:p>
            <a:pPr eaLnBrk="1" hangingPunct="1"/>
            <a:endParaRPr lang="de-DE" altLang="de-DE" sz="1000" dirty="0"/>
          </a:p>
          <a:p>
            <a:pPr eaLnBrk="1" hangingPunct="1"/>
            <a:r>
              <a:rPr lang="de-DE" altLang="de-DE" sz="1000" dirty="0">
                <a:solidFill>
                  <a:srgbClr val="FF0000"/>
                </a:solidFill>
              </a:rPr>
              <a:t>Basierend auf dem angelegten Standardfilter einen</a:t>
            </a:r>
            <a:r>
              <a:rPr lang="de-DE" altLang="de-DE" sz="1000" baseline="0" dirty="0">
                <a:solidFill>
                  <a:srgbClr val="FF0000"/>
                </a:solidFill>
              </a:rPr>
              <a:t> Filter für </a:t>
            </a:r>
            <a:r>
              <a:rPr lang="de-DE" altLang="de-DE" sz="1000" b="1" baseline="0" dirty="0">
                <a:solidFill>
                  <a:srgbClr val="FF0000"/>
                </a:solidFill>
              </a:rPr>
              <a:t>Beschaffung</a:t>
            </a:r>
            <a:r>
              <a:rPr lang="de-DE" altLang="de-DE" sz="1000" baseline="0" dirty="0">
                <a:solidFill>
                  <a:srgbClr val="FF0000"/>
                </a:solidFill>
              </a:rPr>
              <a:t>smaßnahmen anlegen (hier: </a:t>
            </a:r>
            <a:r>
              <a:rPr lang="de-DE" altLang="de-DE" sz="1000" b="1" baseline="0" dirty="0">
                <a:solidFill>
                  <a:srgbClr val="FF0000"/>
                </a:solidFill>
              </a:rPr>
              <a:t>Umsetzung durch Z3-GEI</a:t>
            </a:r>
            <a:r>
              <a:rPr lang="de-DE" altLang="de-DE" sz="1000" baseline="0" dirty="0">
                <a:solidFill>
                  <a:srgbClr val="FF0000"/>
                </a:solidFill>
              </a:rPr>
              <a:t>).</a:t>
            </a:r>
          </a:p>
          <a:p>
            <a:pPr eaLnBrk="1" hangingPunct="1"/>
            <a:r>
              <a:rPr lang="de-DE" altLang="de-DE" sz="1000" baseline="0" dirty="0">
                <a:solidFill>
                  <a:srgbClr val="FF0000"/>
                </a:solidFill>
              </a:rPr>
              <a:t>Einen weiteren Filter für die </a:t>
            </a:r>
            <a:r>
              <a:rPr lang="de-DE" altLang="de-DE" sz="1000" b="1" baseline="0" dirty="0">
                <a:solidFill>
                  <a:srgbClr val="FF0000"/>
                </a:solidFill>
              </a:rPr>
              <a:t>Risikobewertung</a:t>
            </a:r>
            <a:r>
              <a:rPr lang="de-DE" altLang="de-DE" sz="1000" baseline="0" dirty="0">
                <a:solidFill>
                  <a:srgbClr val="FF0000"/>
                </a:solidFill>
              </a:rPr>
              <a:t> anlegen, z. B. für die Einstufung </a:t>
            </a:r>
            <a:r>
              <a:rPr lang="de-DE" altLang="de-DE" sz="1000" b="1" baseline="0" dirty="0">
                <a:solidFill>
                  <a:srgbClr val="FF0000"/>
                </a:solidFill>
              </a:rPr>
              <a:t>Rot</a:t>
            </a:r>
            <a:r>
              <a:rPr lang="de-DE" altLang="de-DE" sz="1000" baseline="0" dirty="0">
                <a:solidFill>
                  <a:srgbClr val="FF0000"/>
                </a:solidFill>
              </a:rPr>
              <a:t>.</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62</a:t>
            </a:fld>
            <a:endParaRPr lang="de-DE" altLang="de-DE" dirty="0"/>
          </a:p>
        </p:txBody>
      </p:sp>
      <p:sp>
        <p:nvSpPr>
          <p:cNvPr id="3" name="Fußzeilenplatzhalter 2">
            <a:extLst>
              <a:ext uri="{FF2B5EF4-FFF2-40B4-BE49-F238E27FC236}">
                <a16:creationId xmlns:a16="http://schemas.microsoft.com/office/drawing/2014/main" id="{ABA051AA-7602-437B-BB84-B8F5E55517E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izenplatzhalter 2"/>
          <p:cNvSpPr>
            <a:spLocks noGrp="1"/>
          </p:cNvSpPr>
          <p:nvPr>
            <p:ph type="body" idx="1"/>
          </p:nvPr>
        </p:nvSpPr>
        <p:spPr>
          <a:noFill/>
        </p:spPr>
        <p:txBody>
          <a:bodyPr/>
          <a:lstStyle/>
          <a:p>
            <a:pPr eaLnBrk="1" hangingPunct="1"/>
            <a:r>
              <a:rPr lang="de-DE" altLang="de-DE" sz="1000" b="1" dirty="0">
                <a:latin typeface="Arial" panose="020B0604020202020204" pitchFamily="34" charset="0"/>
                <a:cs typeface="Arial" panose="020B0604020202020204" pitchFamily="34" charset="0"/>
              </a:rPr>
              <a:t>Aktualität der Daten: </a:t>
            </a:r>
            <a:r>
              <a:rPr lang="de-DE" altLang="de-DE" sz="1000" dirty="0">
                <a:latin typeface="Arial" panose="020B0604020202020204" pitchFamily="34" charset="0"/>
                <a:cs typeface="Arial" panose="020B0604020202020204" pitchFamily="34" charset="0"/>
              </a:rPr>
              <a:t>Die Daten der Maßnahmenverwaltung generieren sich aus den Daten derjenigen Fragen aus dem Öffentlichen Bereich, die mit Nein beantwortet wurden. Sobald sich Daten im Öffentlichen Bereich ändern, vollzieht sich diese Änderung auch in der Maßnahmenverwaltung und ihren Filtern. Diese Daten sind also immer aktuell.</a:t>
            </a:r>
          </a:p>
          <a:p>
            <a:pPr eaLnBrk="1" hangingPunct="1"/>
            <a:r>
              <a:rPr lang="de-DE" altLang="de-DE" sz="1000" dirty="0">
                <a:latin typeface="Arial" panose="020B0604020202020204" pitchFamily="34" charset="0"/>
                <a:cs typeface="Arial" panose="020B0604020202020204" pitchFamily="34" charset="0"/>
              </a:rPr>
              <a:t>Arbeiten andere Personen parallel zu Ihnen in den Prüflisten, werden deren Änderungen für</a:t>
            </a:r>
            <a:r>
              <a:rPr lang="de-DE" altLang="de-DE" sz="1000" baseline="0" dirty="0">
                <a:latin typeface="Arial" panose="020B0604020202020204" pitchFamily="34" charset="0"/>
                <a:cs typeface="Arial" panose="020B0604020202020204" pitchFamily="34" charset="0"/>
              </a:rPr>
              <a:t> Sie </a:t>
            </a:r>
            <a:r>
              <a:rPr lang="de-DE" altLang="de-DE" sz="1000" dirty="0">
                <a:latin typeface="Arial" panose="020B0604020202020204" pitchFamily="34" charset="0"/>
                <a:cs typeface="Arial" panose="020B0604020202020204" pitchFamily="34" charset="0"/>
              </a:rPr>
              <a:t>erst sichtbar, wenn Sie die Oberflächenansicht der Tabelle/Maßnahmenverwaltung aktualisiert haben; z. B. über die Schaltfläche „Tabelle aktualisieren“ oder „Suchen“ (im Filtermenü) oder einen Wechsel zwischen den Filtern.</a:t>
            </a:r>
          </a:p>
          <a:p>
            <a:pPr eaLnBrk="1" hangingPunct="1"/>
            <a:endParaRPr lang="de-DE" altLang="de-DE" sz="1000" b="1" dirty="0">
              <a:latin typeface="Arial" panose="020B0604020202020204" pitchFamily="34" charset="0"/>
              <a:cs typeface="Arial" panose="020B0604020202020204" pitchFamily="34" charset="0"/>
            </a:endParaRPr>
          </a:p>
          <a:p>
            <a:pPr eaLnBrk="1" hangingPunct="1"/>
            <a:r>
              <a:rPr lang="de-DE" altLang="de-DE" sz="1000" b="1" dirty="0">
                <a:latin typeface="Arial" panose="020B0604020202020204" pitchFamily="34" charset="0"/>
                <a:cs typeface="Arial" panose="020B0604020202020204" pitchFamily="34" charset="0"/>
              </a:rPr>
              <a:t>Filter können nicht mit dem Arbeitsplaner kopiert oder</a:t>
            </a:r>
            <a:r>
              <a:rPr lang="de-DE" altLang="de-DE" sz="1000" b="1" baseline="0" dirty="0">
                <a:latin typeface="Arial" panose="020B0604020202020204" pitchFamily="34" charset="0"/>
                <a:cs typeface="Arial" panose="020B0604020202020204" pitchFamily="34" charset="0"/>
              </a:rPr>
              <a:t> </a:t>
            </a:r>
            <a:r>
              <a:rPr lang="de-DE" altLang="de-DE" sz="1000" b="1" dirty="0">
                <a:latin typeface="Arial" panose="020B0604020202020204" pitchFamily="34" charset="0"/>
                <a:cs typeface="Arial" panose="020B0604020202020204" pitchFamily="34" charset="0"/>
              </a:rPr>
              <a:t>exportiert werden: </a:t>
            </a:r>
            <a:r>
              <a:rPr lang="de-DE" altLang="de-DE" sz="1000" dirty="0">
                <a:latin typeface="Arial" panose="020B0604020202020204" pitchFamily="34" charset="0"/>
                <a:cs typeface="Arial" panose="020B0604020202020204" pitchFamily="34" charset="0"/>
              </a:rPr>
              <a:t>Beim Kopieren oder Exportieren von Arbeitsplanern </a:t>
            </a:r>
            <a:r>
              <a:rPr lang="de-DE" altLang="de-DE" sz="1000" baseline="0" dirty="0">
                <a:latin typeface="Arial" panose="020B0604020202020204" pitchFamily="34" charset="0"/>
                <a:cs typeface="Arial" panose="020B0604020202020204" pitchFamily="34" charset="0"/>
              </a:rPr>
              <a:t>werden die </a:t>
            </a:r>
            <a:r>
              <a:rPr lang="de-DE" altLang="de-DE" sz="1000" dirty="0">
                <a:latin typeface="Arial" panose="020B0604020202020204" pitchFamily="34" charset="0"/>
                <a:cs typeface="Arial" panose="020B0604020202020204" pitchFamily="34" charset="0"/>
              </a:rPr>
              <a:t>Filter aus der Maßnahmenverwaltung nicht in die Kopie oder Exportdatei übernommen.</a:t>
            </a:r>
          </a:p>
          <a:p>
            <a:pPr eaLnBrk="1" hangingPunct="1"/>
            <a:endParaRPr lang="de-DE" altLang="de-DE" sz="1000" dirty="0">
              <a:latin typeface="Arial" panose="020B0604020202020204" pitchFamily="34" charset="0"/>
              <a:cs typeface="Arial" panose="020B0604020202020204" pitchFamily="34" charset="0"/>
            </a:endParaRPr>
          </a:p>
          <a:p>
            <a:pPr eaLnBrk="1" hangingPunct="1"/>
            <a:r>
              <a:rPr lang="de-DE" altLang="de-DE" sz="1000" dirty="0">
                <a:latin typeface="Arial" panose="020B0604020202020204" pitchFamily="34" charset="0"/>
                <a:cs typeface="Arial" panose="020B0604020202020204" pitchFamily="34" charset="0"/>
              </a:rPr>
              <a:t>Filter bleiben erhalten,</a:t>
            </a:r>
            <a:r>
              <a:rPr lang="de-DE" altLang="de-DE" sz="1000" baseline="0" dirty="0">
                <a:latin typeface="Arial" panose="020B0604020202020204" pitchFamily="34" charset="0"/>
                <a:cs typeface="Arial" panose="020B0604020202020204" pitchFamily="34" charset="0"/>
              </a:rPr>
              <a:t> wenn ihre Urheber/-innen aus der Benutzerverwaltung gelöscht werden. In diesem Fall muss der Supervisor diese Filter ggf. löschen.</a:t>
            </a:r>
            <a:endParaRPr lang="de-DE" altLang="de-DE" sz="1000" dirty="0">
              <a:latin typeface="Arial" panose="020B0604020202020204" pitchFamily="34" charset="0"/>
              <a:cs typeface="Arial" panose="020B0604020202020204" pitchFamily="34" charset="0"/>
            </a:endParaRPr>
          </a:p>
          <a:p>
            <a:pPr eaLnBrk="1" hangingPunct="1"/>
            <a:endParaRPr lang="de-DE" altLang="de-DE" sz="1000" dirty="0">
              <a:latin typeface="Arial" panose="020B0604020202020204" pitchFamily="34" charset="0"/>
              <a:cs typeface="Arial" panose="020B0604020202020204" pitchFamily="34" charset="0"/>
            </a:endParaRPr>
          </a:p>
          <a:p>
            <a:pPr eaLnBrk="1" hangingPunct="1"/>
            <a:r>
              <a:rPr lang="de-DE" altLang="de-DE" sz="1000" dirty="0">
                <a:latin typeface="Arial" panose="020B0604020202020204" pitchFamily="34" charset="0"/>
                <a:cs typeface="Arial" panose="020B0604020202020204" pitchFamily="34" charset="0"/>
              </a:rPr>
              <a:t>Sollten sehr</a:t>
            </a:r>
            <a:r>
              <a:rPr lang="de-DE" altLang="de-DE" sz="1000" baseline="0" dirty="0">
                <a:latin typeface="Arial" panose="020B0604020202020204" pitchFamily="34" charset="0"/>
                <a:cs typeface="Arial" panose="020B0604020202020204" pitchFamily="34" charset="0"/>
              </a:rPr>
              <a:t> viele unterschiedliche Personen an gleicher Stelle Filter anlegen, ist es hilfreich, diese z. B. mit einem Namenskürzel kenntlich zu machen. So können Sie auf den ersten Blick erkennen, welche Filter Sie selbst angelegt haben und daher bearbeiten und löschen können.</a:t>
            </a:r>
          </a:p>
          <a:p>
            <a:pPr eaLnBrk="1" hangingPunct="1"/>
            <a:endParaRPr lang="de-DE" altLang="de-DE" sz="1000" baseline="0" dirty="0">
              <a:solidFill>
                <a:srgbClr val="FF0000"/>
              </a:solidFill>
              <a:latin typeface="Arial" panose="020B0604020202020204" pitchFamily="34" charset="0"/>
              <a:cs typeface="Arial" panose="020B0604020202020204"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dirty="0">
                <a:solidFill>
                  <a:srgbClr val="FF0000"/>
                </a:solidFill>
                <a:latin typeface="Arial" panose="020B0604020202020204" pitchFamily="34" charset="0"/>
                <a:cs typeface="Arial" panose="020B0604020202020204" pitchFamily="34" charset="0"/>
              </a:rPr>
              <a:t>Den Filter </a:t>
            </a:r>
            <a:r>
              <a:rPr lang="de-DE" altLang="de-DE" sz="1000" b="1" dirty="0">
                <a:solidFill>
                  <a:srgbClr val="FF0000"/>
                </a:solidFill>
                <a:latin typeface="Arial" panose="020B0604020202020204" pitchFamily="34" charset="0"/>
                <a:cs typeface="Arial" panose="020B0604020202020204" pitchFamily="34" charset="0"/>
              </a:rPr>
              <a:t>Tabelleneinstellung</a:t>
            </a:r>
            <a:r>
              <a:rPr lang="de-DE" altLang="de-DE" sz="1000" b="1" baseline="0" dirty="0">
                <a:solidFill>
                  <a:srgbClr val="FF0000"/>
                </a:solidFill>
                <a:latin typeface="Arial" panose="020B0604020202020204" pitchFamily="34" charset="0"/>
                <a:cs typeface="Arial" panose="020B0604020202020204" pitchFamily="34" charset="0"/>
              </a:rPr>
              <a:t> Anton</a:t>
            </a:r>
            <a:r>
              <a:rPr lang="de-DE" altLang="de-DE" sz="1000" baseline="0" dirty="0">
                <a:solidFill>
                  <a:srgbClr val="FF0000"/>
                </a:solidFill>
                <a:latin typeface="Arial" panose="020B0604020202020204" pitchFamily="34" charset="0"/>
                <a:cs typeface="Arial" panose="020B0604020202020204" pitchFamily="34" charset="0"/>
              </a:rPr>
              <a:t> umbenennen wie im Bild, damit er an erster Stelle steht.</a:t>
            </a:r>
            <a:endParaRPr lang="de-DE" altLang="de-DE" sz="1000" dirty="0">
              <a:solidFill>
                <a:srgbClr val="FF0000"/>
              </a:solidFill>
              <a:latin typeface="Arial" panose="020B0604020202020204" pitchFamily="34" charset="0"/>
              <a:cs typeface="Arial" panose="020B0604020202020204" pitchFamily="34" charset="0"/>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63</a:t>
            </a:fld>
            <a:endParaRPr lang="de-DE" altLang="de-DE" dirty="0"/>
          </a:p>
        </p:txBody>
      </p:sp>
      <p:sp>
        <p:nvSpPr>
          <p:cNvPr id="3" name="Fußzeilenplatzhalter 2">
            <a:extLst>
              <a:ext uri="{FF2B5EF4-FFF2-40B4-BE49-F238E27FC236}">
                <a16:creationId xmlns:a16="http://schemas.microsoft.com/office/drawing/2014/main" id="{9B09C07E-5FF0-4BC8-93FB-E45EA3A8A182}"/>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2" name="Rectangle 3"/>
          <p:cNvSpPr>
            <a:spLocks noGrp="1"/>
          </p:cNvSpPr>
          <p:nvPr>
            <p:ph type="body" idx="1"/>
          </p:nvPr>
        </p:nvSpPr>
        <p:spPr>
          <a:noFill/>
        </p:spPr>
        <p:txBody>
          <a:bodyPr/>
          <a:lstStyle/>
          <a:p>
            <a:pPr eaLnBrk="1" hangingPunct="1"/>
            <a:r>
              <a:rPr lang="de-DE" altLang="de-DE" sz="1000" dirty="0"/>
              <a:t>Im</a:t>
            </a:r>
            <a:r>
              <a:rPr lang="de-DE" altLang="de-DE" sz="1000" baseline="0" dirty="0"/>
              <a:t> Beispiel könnte entweder der Filter </a:t>
            </a:r>
            <a:r>
              <a:rPr lang="de-DE" altLang="de-DE" sz="1000" b="1" baseline="0" dirty="0"/>
              <a:t>Z3 Beschaffung</a:t>
            </a:r>
            <a:r>
              <a:rPr lang="de-DE" altLang="de-DE" sz="1000" baseline="0" dirty="0"/>
              <a:t> gedruckt werden oder eine Auswahl aller Zeilen, in denen </a:t>
            </a:r>
            <a:r>
              <a:rPr lang="de-DE" altLang="de-DE" sz="1000" b="1" baseline="0" dirty="0"/>
              <a:t>Z3-GEI</a:t>
            </a:r>
            <a:r>
              <a:rPr lang="de-DE" altLang="de-DE" sz="1000" baseline="0" dirty="0"/>
              <a:t> eingetragen ist.</a:t>
            </a:r>
          </a:p>
          <a:p>
            <a:pPr eaLnBrk="1" hangingPunct="1"/>
            <a:endParaRPr lang="de-DE" altLang="de-DE" sz="1000" baseline="0" dirty="0"/>
          </a:p>
          <a:p>
            <a:pPr eaLnBrk="1" hangingPunct="1"/>
            <a:r>
              <a:rPr lang="de-DE" altLang="de-DE" sz="1000" baseline="0" dirty="0">
                <a:solidFill>
                  <a:srgbClr val="FF0000"/>
                </a:solidFill>
              </a:rPr>
              <a:t>Im Filter </a:t>
            </a:r>
            <a:r>
              <a:rPr lang="de-DE" altLang="de-DE" sz="1000" b="1" baseline="0" dirty="0">
                <a:solidFill>
                  <a:srgbClr val="FF0000"/>
                </a:solidFill>
              </a:rPr>
              <a:t>Z3 - Beschaffung </a:t>
            </a:r>
            <a:r>
              <a:rPr lang="de-DE" altLang="de-DE" sz="1000" baseline="0" dirty="0">
                <a:solidFill>
                  <a:srgbClr val="FF0000"/>
                </a:solidFill>
              </a:rPr>
              <a:t>die Spalte </a:t>
            </a:r>
            <a:r>
              <a:rPr lang="de-DE" altLang="de-DE" sz="1000" b="1" baseline="0" dirty="0">
                <a:solidFill>
                  <a:srgbClr val="FF0000"/>
                </a:solidFill>
              </a:rPr>
              <a:t>Umsetzung durch </a:t>
            </a:r>
            <a:r>
              <a:rPr lang="de-DE" altLang="de-DE" sz="1000" baseline="0" dirty="0">
                <a:solidFill>
                  <a:srgbClr val="FF0000"/>
                </a:solidFill>
              </a:rPr>
              <a:t>sortieren und die Maßnahmen von </a:t>
            </a:r>
            <a:r>
              <a:rPr lang="de-DE" altLang="de-DE" sz="1000" b="1" baseline="0" dirty="0">
                <a:solidFill>
                  <a:srgbClr val="FF0000"/>
                </a:solidFill>
              </a:rPr>
              <a:t>Z3-GEI</a:t>
            </a:r>
            <a:r>
              <a:rPr lang="de-DE" altLang="de-DE" sz="1000" baseline="0" dirty="0">
                <a:solidFill>
                  <a:srgbClr val="FF0000"/>
                </a:solidFill>
              </a:rPr>
              <a:t> zur Auswahl markieren und exportieren.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64</a:t>
            </a:fld>
            <a:endParaRPr lang="de-DE" altLang="de-DE" dirty="0"/>
          </a:p>
        </p:txBody>
      </p:sp>
      <p:sp>
        <p:nvSpPr>
          <p:cNvPr id="3" name="Fußzeilenplatzhalter 2">
            <a:extLst>
              <a:ext uri="{FF2B5EF4-FFF2-40B4-BE49-F238E27FC236}">
                <a16:creationId xmlns:a16="http://schemas.microsoft.com/office/drawing/2014/main" id="{B79FC9F1-69BA-40BC-8582-1912DC1F4C03}"/>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6" name="Rectangle 3"/>
          <p:cNvSpPr>
            <a:spLocks noGrp="1"/>
          </p:cNvSpPr>
          <p:nvPr>
            <p:ph type="body" idx="1"/>
          </p:nvPr>
        </p:nvSpPr>
        <p:spPr>
          <a:noFill/>
        </p:spPr>
        <p:txBody>
          <a:bodyPr/>
          <a:lstStyle/>
          <a:p>
            <a:pPr eaLnBrk="1" hangingPunct="1"/>
            <a:r>
              <a:rPr lang="de-DE" altLang="de-DE" sz="1000" dirty="0"/>
              <a:t>In</a:t>
            </a:r>
            <a:r>
              <a:rPr lang="de-DE" altLang="de-DE" sz="1000" baseline="0" dirty="0"/>
              <a:t> die exportierte Tabelle werden der Name des Arbeitsplaners (hier: </a:t>
            </a:r>
            <a:r>
              <a:rPr lang="de-DE" altLang="de-DE" sz="1000" b="1" baseline="0" dirty="0"/>
              <a:t>Zentrale</a:t>
            </a:r>
            <a:r>
              <a:rPr lang="de-DE" altLang="de-DE" sz="1000" baseline="0" dirty="0"/>
              <a:t>) und die eingestellten Filterkriterien (hier: </a:t>
            </a:r>
            <a:r>
              <a:rPr lang="de-DE" altLang="de-DE" sz="1000" b="1" baseline="0" dirty="0"/>
              <a:t>Freigabe</a:t>
            </a:r>
            <a:r>
              <a:rPr lang="de-DE" altLang="de-DE" sz="1000" baseline="0" dirty="0"/>
              <a:t> und </a:t>
            </a:r>
            <a:r>
              <a:rPr lang="de-DE" altLang="de-DE" sz="1000" b="1" baseline="0" dirty="0"/>
              <a:t>Akzeptiertes Restrisiko</a:t>
            </a:r>
            <a:r>
              <a:rPr lang="de-DE" altLang="de-DE" sz="1000" baseline="0" dirty="0"/>
              <a:t>) übertragen. </a:t>
            </a:r>
          </a:p>
          <a:p>
            <a:pPr eaLnBrk="1" hangingPunct="1"/>
            <a:r>
              <a:rPr lang="de-DE" altLang="de-DE" sz="1000" baseline="0" dirty="0"/>
              <a:t>Die abgebildete Tabelle wurde bereits hinsichtlich der Zeilen- und Spaltenformatierung etwas angepasst.</a:t>
            </a:r>
          </a:p>
          <a:p>
            <a:pPr eaLnBrk="1" hangingPunct="1"/>
            <a:endParaRPr lang="de-DE" altLang="de-DE" sz="1000" baseline="0" dirty="0"/>
          </a:p>
          <a:p>
            <a:pPr eaLnBrk="1" hangingPunct="1"/>
            <a:r>
              <a:rPr lang="de-DE" altLang="de-DE" sz="1000" baseline="0" dirty="0">
                <a:solidFill>
                  <a:srgbClr val="FF0000"/>
                </a:solidFill>
              </a:rPr>
              <a:t>Im Exportformat Excel speichern und Tabelle direkt aus dem Browser-Download öffnen.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65</a:t>
            </a:fld>
            <a:endParaRPr lang="de-DE" altLang="de-DE" dirty="0"/>
          </a:p>
        </p:txBody>
      </p:sp>
      <p:sp>
        <p:nvSpPr>
          <p:cNvPr id="3" name="Fußzeilenplatzhalter 2">
            <a:extLst>
              <a:ext uri="{FF2B5EF4-FFF2-40B4-BE49-F238E27FC236}">
                <a16:creationId xmlns:a16="http://schemas.microsoft.com/office/drawing/2014/main" id="{1DC1DCC9-3D6A-4163-8A5B-BA0D0E57A4AC}"/>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izenplatzhalter 2"/>
          <p:cNvSpPr>
            <a:spLocks noGrp="1"/>
          </p:cNvSpPr>
          <p:nvPr>
            <p:ph type="body" idx="1"/>
          </p:nvPr>
        </p:nvSpPr>
        <p:spPr>
          <a:noFill/>
        </p:spPr>
        <p:txBody>
          <a:bodyPr/>
          <a:lstStyle/>
          <a:p>
            <a:pPr eaLnBrk="1" hangingPunct="1"/>
            <a:r>
              <a:rPr lang="de-DE" altLang="de-DE" sz="1000" dirty="0"/>
              <a:t>Zur Archivierung erscheint ein Hinweis</a:t>
            </a:r>
            <a:r>
              <a:rPr lang="de-DE" altLang="de-DE" sz="1000" baseline="0" dirty="0"/>
              <a:t> </a:t>
            </a:r>
            <a:r>
              <a:rPr lang="de-DE" altLang="de-DE" sz="1000" dirty="0"/>
              <a:t>zur Langzeitaufbewahrung spezieller Daten. Hierfür muss die Dokumentation zusätzlich</a:t>
            </a:r>
            <a:r>
              <a:rPr lang="de-DE" altLang="de-DE" sz="1000" baseline="0" dirty="0"/>
              <a:t> </a:t>
            </a:r>
            <a:r>
              <a:rPr lang="de-DE" altLang="de-DE" sz="1000" dirty="0"/>
              <a:t>außerhalb</a:t>
            </a:r>
            <a:r>
              <a:rPr lang="de-DE" altLang="de-DE" sz="1000" baseline="0" dirty="0"/>
              <a:t> des Programms erfolgen, damit die Daten (Lärmmessung, Gefahrstoffdokumentation usw.) auch noch 30 bis 40 Jahre später zur Verfügung stehen</a:t>
            </a:r>
            <a:r>
              <a:rPr lang="de-DE" altLang="de-DE" sz="1000" dirty="0"/>
              <a:t>.</a:t>
            </a:r>
          </a:p>
          <a:p>
            <a:pPr eaLnBrk="1" hangingPunct="1"/>
            <a:r>
              <a:rPr lang="de-DE" altLang="de-DE" sz="1000" dirty="0"/>
              <a:t>Nachdem Sie den</a:t>
            </a:r>
            <a:r>
              <a:rPr lang="de-DE" altLang="de-DE" sz="1000" baseline="0" dirty="0"/>
              <a:t> Hinweis bestätigt haben, beginnt die Archivierung des ausgewählten Strukturelements. Zu jedem Archivierungsvorgang können Sie eine Notiz anfügen, beispielsweise um zu vermerken, zu welchem Bearbeitungsstand oder aus welchem Anlass die Archivierung erfolgt. Das Datum der Archivierung müssen Sie nicht angeben, dazu setzt das Programm automatisch einen Zeitstempel.</a:t>
            </a:r>
          </a:p>
          <a:p>
            <a:pPr eaLnBrk="1" hangingPunct="1"/>
            <a:r>
              <a:rPr lang="de-DE" altLang="de-DE" sz="1000" dirty="0"/>
              <a:t>Das Element wird mit seinem Inhalt 1:1 in das Dokumentationsarchiv des jeweiligen Arbeitsplaners kopiert und mit einem Zeitstempel (Datum und Uhrzeit der Archivierung) versehen. Alle Inhalte sind schreibgeschützt.</a:t>
            </a:r>
          </a:p>
          <a:p>
            <a:pPr eaLnBrk="1" hangingPunct="1"/>
            <a:endParaRPr lang="de-DE" altLang="de-DE" sz="1000" i="0" dirty="0">
              <a:solidFill>
                <a:srgbClr val="0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dirty="0">
                <a:solidFill>
                  <a:srgbClr val="000000"/>
                </a:solidFill>
              </a:rPr>
              <a:t>Die Frage, wann, wie oft und ob überhaupt Daten archiviert werden, sollte hausintern geklärt werden. Das Arbeitsschutzgesetz fordert keine Bereithaltung alter</a:t>
            </a:r>
            <a:r>
              <a:rPr lang="de-DE" altLang="de-DE" sz="1000" i="0" baseline="0" dirty="0">
                <a:solidFill>
                  <a:srgbClr val="000000"/>
                </a:solidFill>
              </a:rPr>
              <a:t> Daten, sondern lediglich eine aktuelle Gefährdungsbeurteilung. </a:t>
            </a: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dirty="0">
                <a:solidFill>
                  <a:srgbClr val="000000"/>
                </a:solidFill>
              </a:rPr>
              <a:t>Sollte</a:t>
            </a:r>
            <a:r>
              <a:rPr lang="de-DE" altLang="de-DE" sz="1000" i="0" baseline="0" dirty="0">
                <a:solidFill>
                  <a:srgbClr val="000000"/>
                </a:solidFill>
              </a:rPr>
              <a:t> sich Ihr Haus für das Archivieren entscheiden, achten Sie bitte darauf, die Anzahl der Archivierungen auf ein Minimum zu beschränken und nicht mehr benötigte Archivierungen (alle Elemente mit Zeitstempel) zu löschen, um die Datenbank nicht unnötig zu belasten.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i="0" baseline="0" dirty="0">
              <a:solidFill>
                <a:srgbClr val="0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baseline="0" dirty="0">
                <a:solidFill>
                  <a:srgbClr val="000000"/>
                </a:solidFill>
              </a:rPr>
              <a:t>Alternativen: </a:t>
            </a:r>
          </a:p>
          <a:p>
            <a:pPr marL="171450" marR="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altLang="de-DE" sz="1000" i="0" baseline="0" dirty="0">
                <a:solidFill>
                  <a:srgbClr val="000000"/>
                </a:solidFill>
              </a:rPr>
              <a:t>Die Maßnahmenverwaltung regelmäßig als Excel-Datei exportieren/speichern.</a:t>
            </a:r>
          </a:p>
          <a:p>
            <a:pPr marL="171450" marR="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altLang="de-DE" sz="1000" i="0" baseline="0" dirty="0">
                <a:solidFill>
                  <a:srgbClr val="000000"/>
                </a:solidFill>
              </a:rPr>
              <a:t>Von einem Arbeitsplaner per Druck ein Zip-Archiv erstellen (Auswahl beim Druck auf „Gefährdungsermittlung“ sowie „Ergebnis und Maßnahmen“ beschränken).</a:t>
            </a:r>
            <a:endParaRPr lang="de-DE" altLang="de-DE" sz="1000" i="0" dirty="0">
              <a:solidFill>
                <a:srgbClr val="00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66</a:t>
            </a:fld>
            <a:endParaRPr lang="de-DE" altLang="de-DE" dirty="0"/>
          </a:p>
        </p:txBody>
      </p:sp>
      <p:sp>
        <p:nvSpPr>
          <p:cNvPr id="3" name="Fußzeilenplatzhalter 2">
            <a:extLst>
              <a:ext uri="{FF2B5EF4-FFF2-40B4-BE49-F238E27FC236}">
                <a16:creationId xmlns:a16="http://schemas.microsoft.com/office/drawing/2014/main" id="{8A043B23-B244-4946-A2E6-1A4BD03A6B9D}"/>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izenplatzhalter 2"/>
          <p:cNvSpPr>
            <a:spLocks noGrp="1"/>
          </p:cNvSpPr>
          <p:nvPr>
            <p:ph type="body" idx="1"/>
          </p:nvPr>
        </p:nvSpPr>
        <p:spPr>
          <a:noFill/>
        </p:spPr>
        <p:txBody>
          <a:bodyPr/>
          <a:lstStyle/>
          <a:p>
            <a:pPr eaLnBrk="1" hangingPunct="1"/>
            <a:endParaRPr lang="de-DE" altLang="de-DE" dirty="0"/>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67</a:t>
            </a:fld>
            <a:endParaRPr lang="de-DE" altLang="de-DE" dirty="0"/>
          </a:p>
        </p:txBody>
      </p:sp>
      <p:sp>
        <p:nvSpPr>
          <p:cNvPr id="3" name="Fußzeilenplatzhalter 2">
            <a:extLst>
              <a:ext uri="{FF2B5EF4-FFF2-40B4-BE49-F238E27FC236}">
                <a16:creationId xmlns:a16="http://schemas.microsoft.com/office/drawing/2014/main" id="{086EAFA0-0C11-47A5-A625-8B214FD1C81F}"/>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izenplatzhalter 2"/>
          <p:cNvSpPr>
            <a:spLocks noGrp="1"/>
          </p:cNvSpPr>
          <p:nvPr>
            <p:ph type="body" idx="1"/>
          </p:nvPr>
        </p:nvSpPr>
        <p:spPr>
          <a:noFill/>
        </p:spPr>
        <p:txBody>
          <a:bodyPr/>
          <a:lstStyle/>
          <a:p>
            <a:pPr eaLnBrk="1" hangingPunct="1"/>
            <a:r>
              <a:rPr lang="de-DE" sz="1000" b="0" i="0" u="none" strike="noStrike" kern="1200" baseline="0" dirty="0">
                <a:solidFill>
                  <a:schemeClr val="tx1"/>
                </a:solidFill>
                <a:latin typeface="+mn-lt"/>
                <a:ea typeface="+mn-ea"/>
                <a:cs typeface="+mn-cs"/>
              </a:rPr>
              <a:t>Bei dieser Funktion handelt es sich um eine erweiterte Exportfunktion. Durch einen Export mit dieser Funktion wird ausgeschlossen, dass ein Arbeitsplaner, der zum externen Bearbeiten exportiert wurde, zwischenzeitlich weiterbearbeitet wird. Die normale Schloss-Sperre kann durch jeden Supervisor aufgehoben werden, die Auslagersperre nicht. Daher wählen Sie diese Variante nur, wenn ein normaler Export nicht ausreicht.</a:t>
            </a:r>
          </a:p>
          <a:p>
            <a:pPr eaLnBrk="1" hangingPunct="1"/>
            <a:r>
              <a:rPr lang="de-DE" sz="1000" b="0" i="0" u="none" strike="noStrike" kern="1200" baseline="0" dirty="0">
                <a:solidFill>
                  <a:schemeClr val="tx1"/>
                </a:solidFill>
                <a:latin typeface="+mn-lt"/>
                <a:ea typeface="+mn-ea"/>
                <a:cs typeface="+mn-cs"/>
              </a:rPr>
              <a:t>Der Ablauf ähnelt dem des normalen Exports. Es kann jedoch nur der gesamte Arbeitsplaner ausgelagert werden, daher werden keine Strukturelemente zur Auswahl angeboten. </a:t>
            </a:r>
          </a:p>
          <a:p>
            <a:pPr eaLnBrk="1" hangingPunct="1"/>
            <a:r>
              <a:rPr lang="de-DE" sz="1000" b="0" i="0" u="none" strike="noStrike" kern="1200" baseline="0" dirty="0">
                <a:solidFill>
                  <a:schemeClr val="tx1"/>
                </a:solidFill>
                <a:latin typeface="+mn-lt"/>
                <a:ea typeface="+mn-ea"/>
                <a:cs typeface="+mn-cs"/>
              </a:rPr>
              <a:t>Zur externen Weiterbearbeitung können Sie die Datei in den Benutzerbereich einer anderen Installation importieren lassen, wo sie bearbeitet wird. Anschließend muss die Datei aus dieser anderen Installation wieder exportiert werden. Diese (überarbeitete) Exportdatei können Sie wieder einlagern. </a:t>
            </a:r>
          </a:p>
          <a:p>
            <a:pPr eaLnBrk="1" hangingPunct="1"/>
            <a:r>
              <a:rPr lang="de-DE" sz="1000" b="0" i="0" u="none" strike="noStrike" kern="1200" baseline="0" dirty="0">
                <a:solidFill>
                  <a:schemeClr val="tx1"/>
                </a:solidFill>
                <a:latin typeface="+mn-lt"/>
                <a:ea typeface="+mn-ea"/>
                <a:cs typeface="+mn-cs"/>
              </a:rPr>
              <a:t>Beim Auslagern erhält der Arbeitsplaner eine Art Identifikationsnummer, die sicherstellt, dass beim späteren Einlagern wirklich der richtige Arbeitsplaner eingelagert wird. Das ist wichtig, da die Altdaten überschrieben werden.</a:t>
            </a:r>
          </a:p>
          <a:p>
            <a:pPr eaLnBrk="1" hangingPunct="1"/>
            <a:r>
              <a:rPr lang="de-DE" sz="1000" b="0" i="0" u="none" strike="noStrike" kern="1200" baseline="0" dirty="0">
                <a:solidFill>
                  <a:schemeClr val="tx1"/>
                </a:solidFill>
                <a:latin typeface="+mn-lt"/>
                <a:ea typeface="+mn-ea"/>
                <a:cs typeface="+mn-cs"/>
              </a:rPr>
              <a:t>Für den Fall, dass das Einlagern und dadurch das Entsperren nicht mehr möglich ist, weil beispielsweise die Exportdatei verloren gegangen ist, kann der Handlungshilfe-Administrator einen Arbeitsplaner mit Auslagerungssperre entsperren. </a:t>
            </a:r>
          </a:p>
          <a:p>
            <a:pPr eaLnBrk="1" hangingPunct="1"/>
            <a:endParaRPr lang="de-DE" sz="1000" b="0" i="0" u="none" strike="noStrike" kern="1200" baseline="0" dirty="0">
              <a:solidFill>
                <a:schemeClr val="tx1"/>
              </a:solidFill>
              <a:latin typeface="+mn-lt"/>
              <a:ea typeface="+mn-ea"/>
              <a:cs typeface="+mn-cs"/>
            </a:endParaRPr>
          </a:p>
          <a:p>
            <a:pPr eaLnBrk="1" hangingPunct="1"/>
            <a:r>
              <a:rPr lang="de-DE" sz="1000" b="0" i="0" u="none" strike="noStrike" kern="1200" baseline="0" dirty="0">
                <a:solidFill>
                  <a:srgbClr val="FF0000"/>
                </a:solidFill>
                <a:latin typeface="+mn-lt"/>
                <a:ea typeface="+mn-ea"/>
                <a:cs typeface="+mn-cs"/>
              </a:rPr>
              <a:t>Den eigenen Arbeitsplaner (hier: </a:t>
            </a:r>
            <a:r>
              <a:rPr lang="de-DE" sz="1000" b="1" i="0" u="none" strike="noStrike" kern="1200" baseline="0" dirty="0">
                <a:solidFill>
                  <a:srgbClr val="FF0000"/>
                </a:solidFill>
                <a:latin typeface="+mn-lt"/>
                <a:ea typeface="+mn-ea"/>
                <a:cs typeface="+mn-cs"/>
              </a:rPr>
              <a:t>Weimar</a:t>
            </a:r>
            <a:r>
              <a:rPr lang="de-DE" sz="1000" b="0" i="0" u="none" strike="noStrike" kern="1200" baseline="0" dirty="0">
                <a:solidFill>
                  <a:srgbClr val="FF0000"/>
                </a:solidFill>
                <a:latin typeface="+mn-lt"/>
                <a:ea typeface="+mn-ea"/>
                <a:cs typeface="+mn-cs"/>
              </a:rPr>
              <a:t>) auslagern.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68</a:t>
            </a:fld>
            <a:endParaRPr lang="de-DE" altLang="de-DE" dirty="0"/>
          </a:p>
        </p:txBody>
      </p:sp>
      <p:sp>
        <p:nvSpPr>
          <p:cNvPr id="3" name="Fußzeilenplatzhalter 2">
            <a:extLst>
              <a:ext uri="{FF2B5EF4-FFF2-40B4-BE49-F238E27FC236}">
                <a16:creationId xmlns:a16="http://schemas.microsoft.com/office/drawing/2014/main" id="{CCB89D18-439E-4AD5-AD39-A542C3510DA6}"/>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izenplatzhalter 2"/>
          <p:cNvSpPr>
            <a:spLocks noGrp="1"/>
          </p:cNvSpPr>
          <p:nvPr>
            <p:ph type="body" idx="1"/>
          </p:nvPr>
        </p:nvSpPr>
        <p:spPr>
          <a:noFill/>
        </p:spPr>
        <p:txBody>
          <a:bodyPr/>
          <a:lstStyle/>
          <a:p>
            <a:pPr eaLnBrk="1" hangingPunct="1"/>
            <a:r>
              <a:rPr lang="de-DE" sz="1000" b="0" i="0" u="none" strike="noStrike" kern="1200" baseline="0" dirty="0">
                <a:solidFill>
                  <a:schemeClr val="tx1"/>
                </a:solidFill>
                <a:latin typeface="+mn-lt"/>
                <a:ea typeface="+mn-ea"/>
                <a:cs typeface="+mn-cs"/>
              </a:rPr>
              <a:t>Anders als beim normalen Import können Sie bei diesem Dateityp keine Auswahl treffen, welche Elemente importiert werden sollen. Aber Sie können sich im Importfenster den Strukturbaum ansehen.</a:t>
            </a:r>
          </a:p>
          <a:p>
            <a:pPr eaLnBrk="1" hangingPunct="1"/>
            <a:r>
              <a:rPr lang="de-DE" sz="1000" b="0" i="0" u="none" strike="noStrike" kern="1200" baseline="0" dirty="0">
                <a:solidFill>
                  <a:schemeClr val="tx1"/>
                </a:solidFill>
                <a:latin typeface="+mn-lt"/>
                <a:ea typeface="+mn-ea"/>
                <a:cs typeface="+mn-cs"/>
              </a:rPr>
              <a:t>Die importierten Daten können Sie wie gehabt bearbeiten. </a:t>
            </a:r>
          </a:p>
          <a:p>
            <a:pPr eaLnBrk="1" hangingPunct="1"/>
            <a:r>
              <a:rPr lang="de-DE" sz="1000" b="0" i="0" u="none" strike="noStrike" kern="1200" baseline="0" dirty="0">
                <a:solidFill>
                  <a:schemeClr val="tx1"/>
                </a:solidFill>
                <a:latin typeface="+mn-lt"/>
                <a:ea typeface="+mn-ea"/>
                <a:cs typeface="+mn-cs"/>
              </a:rPr>
              <a:t>Auch den Namen des ausgelagerten Arbeitsplaners können Sie umbenennen. Es empfiehlt sich jedoch, mindestens den Namen des Arbeitsplaners zu belassen und dass es sich um eine Auslagerung handelt.</a:t>
            </a:r>
          </a:p>
          <a:p>
            <a:pPr eaLnBrk="1" hangingPunct="1"/>
            <a:r>
              <a:rPr lang="de-DE" sz="1000" b="0" i="0" u="none" strike="noStrike" kern="1200" baseline="0" dirty="0">
                <a:solidFill>
                  <a:schemeClr val="tx1"/>
                </a:solidFill>
                <a:latin typeface="+mn-lt"/>
                <a:ea typeface="+mn-ea"/>
                <a:cs typeface="+mn-cs"/>
              </a:rPr>
              <a:t>Beim Export der im Benutzerbereich bearbeiteten Daten ist es nicht sinnvoll, eine Auswahl der Strukturelemente zu treffen, also einen Teil der Daten nicht zu exportieren. Wenn der Arbeitsplaner wieder eingelagert wurde, fehlen diese nicht exportierten Daten. Die Einlagerung kann nicht wiederholt werden, um die fehlenden Daten durch einen zweiten, vollständigen Export wieder anzulegen.</a:t>
            </a:r>
          </a:p>
          <a:p>
            <a:pPr eaLnBrk="1" hangingPunct="1"/>
            <a:endParaRPr lang="de-DE" sz="10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altLang="de-DE" sz="1000" i="0" baseline="0" dirty="0">
                <a:solidFill>
                  <a:srgbClr val="FF0000"/>
                </a:solidFill>
              </a:rPr>
              <a:t>Bei Verwendung der Einzelplatzversion sollte sicherheitshalber vor einem Import eine Datensicherung durchgeführt werden. Dazu den Installationspfad öffnen und die Datei „Datenbanksicherung_erstellen.bat“ doppelklicken. Es öffnet sich ganz kurz ein DOS-Fenster und wird wieder geschlossen. Damit ist die Datensicherung erstellt. Siehe auch Installationsanleitung für die Einzelplatzversion unter Kapitel 5.1 und »</a:t>
            </a:r>
            <a:r>
              <a:rPr lang="de-DE" altLang="de-DE" sz="1000" i="0" cap="small" baseline="0" dirty="0">
                <a:solidFill>
                  <a:srgbClr val="FF0000"/>
                </a:solidFill>
              </a:rPr>
              <a:t>Baustein</a:t>
            </a:r>
            <a:r>
              <a:rPr lang="de-DE" altLang="de-DE" sz="1000" i="0" baseline="0" dirty="0">
                <a:solidFill>
                  <a:srgbClr val="FF0000"/>
                </a:solidFill>
              </a:rPr>
              <a:t> 5 ▪ HH-Admin und IT-Admin«.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altLang="de-DE" sz="1000" i="0" baseline="0" dirty="0">
              <a:solidFill>
                <a:srgbClr val="FF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rgbClr val="FF0000"/>
                </a:solidFill>
                <a:latin typeface="+mn-lt"/>
                <a:ea typeface="+mn-ea"/>
                <a:cs typeface="+mn-cs"/>
              </a:rPr>
              <a:t>Ausgelagerte Datei in den Benutzerbereich importieren.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rgbClr val="FF0000"/>
                </a:solidFill>
                <a:latin typeface="+mn-lt"/>
                <a:ea typeface="+mn-ea"/>
                <a:cs typeface="+mn-cs"/>
              </a:rPr>
              <a:t>Änderungen vornehmen, z. B. den leeren Ordner </a:t>
            </a:r>
            <a:r>
              <a:rPr lang="de-DE" sz="1000" b="1" i="0" u="none" strike="noStrike" kern="1200" baseline="0" dirty="0">
                <a:solidFill>
                  <a:srgbClr val="FF0000"/>
                </a:solidFill>
                <a:latin typeface="+mn-lt"/>
                <a:ea typeface="+mn-ea"/>
                <a:cs typeface="+mn-cs"/>
              </a:rPr>
              <a:t>Archiv</a:t>
            </a:r>
            <a:r>
              <a:rPr lang="de-DE" sz="1000" b="0" i="0" u="none" strike="noStrike" kern="1200" baseline="0" dirty="0">
                <a:solidFill>
                  <a:srgbClr val="FF0000"/>
                </a:solidFill>
                <a:latin typeface="+mn-lt"/>
                <a:ea typeface="+mn-ea"/>
                <a:cs typeface="+mn-cs"/>
              </a:rPr>
              <a:t> löschen und dem leeren Ordner </a:t>
            </a:r>
            <a:r>
              <a:rPr lang="de-DE" sz="1000" b="1" i="0" u="none" strike="noStrike" kern="1200" baseline="0" dirty="0">
                <a:solidFill>
                  <a:srgbClr val="FF0000"/>
                </a:solidFill>
                <a:latin typeface="+mn-lt"/>
                <a:ea typeface="+mn-ea"/>
                <a:cs typeface="+mn-cs"/>
              </a:rPr>
              <a:t>Verwaltung</a:t>
            </a:r>
            <a:r>
              <a:rPr lang="de-DE" sz="1000" b="0" i="0" u="none" strike="noStrike" kern="1200" baseline="0" dirty="0">
                <a:solidFill>
                  <a:srgbClr val="FF0000"/>
                </a:solidFill>
                <a:latin typeface="+mn-lt"/>
                <a:ea typeface="+mn-ea"/>
                <a:cs typeface="+mn-cs"/>
              </a:rPr>
              <a:t> eine Prüfliste zufügen.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rgbClr val="FF0000"/>
                </a:solidFill>
                <a:latin typeface="+mn-lt"/>
                <a:ea typeface="+mn-ea"/>
                <a:cs typeface="+mn-cs"/>
              </a:rPr>
              <a:t>Den ausgelagerten Arbeitsplaner umbenennen (z. B. Auslagerung Arbeitsplaner Weimar).</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000" b="0" i="0" u="none" strike="noStrike" kern="1200" baseline="0" dirty="0">
                <a:solidFill>
                  <a:srgbClr val="FF0000"/>
                </a:solidFill>
                <a:latin typeface="+mn-lt"/>
                <a:ea typeface="+mn-ea"/>
                <a:cs typeface="+mn-cs"/>
              </a:rPr>
              <a:t>Den ausgelagerten Arbeitsplaner exportieren.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69</a:t>
            </a:fld>
            <a:endParaRPr lang="de-DE" altLang="de-DE" dirty="0"/>
          </a:p>
        </p:txBody>
      </p:sp>
      <p:sp>
        <p:nvSpPr>
          <p:cNvPr id="3" name="Fußzeilenplatzhalter 2">
            <a:extLst>
              <a:ext uri="{FF2B5EF4-FFF2-40B4-BE49-F238E27FC236}">
                <a16:creationId xmlns:a16="http://schemas.microsoft.com/office/drawing/2014/main" id="{63A97C57-E4E8-4AB6-9209-296E3D499930}"/>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3827" name="Rectangle 3"/>
          <p:cNvSpPr>
            <a:spLocks noGrp="1"/>
          </p:cNvSpPr>
          <p:nvPr>
            <p:ph type="body" idx="1"/>
          </p:nvPr>
        </p:nvSpPr>
        <p:spPr/>
        <p:txBody>
          <a:bodyPr/>
          <a:lstStyle/>
          <a:p>
            <a:pPr eaLnBrk="1" hangingPunct="1">
              <a:spcBef>
                <a:spcPts val="600"/>
              </a:spcBef>
              <a:defRPr/>
            </a:pPr>
            <a:endParaRPr lang="de-DE" sz="1200" kern="1200" baseline="0" dirty="0">
              <a:solidFill>
                <a:schemeClr val="tx1"/>
              </a:solidFill>
              <a:effectLst/>
              <a:latin typeface="+mn-lt"/>
              <a:ea typeface="+mn-ea"/>
              <a:cs typeface="+mn-cs"/>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7</a:t>
            </a:fld>
            <a:endParaRPr lang="de-DE" altLang="de-DE" dirty="0"/>
          </a:p>
        </p:txBody>
      </p:sp>
      <p:sp>
        <p:nvSpPr>
          <p:cNvPr id="3" name="Fußzeilenplatzhalter 2">
            <a:extLst>
              <a:ext uri="{FF2B5EF4-FFF2-40B4-BE49-F238E27FC236}">
                <a16:creationId xmlns:a16="http://schemas.microsoft.com/office/drawing/2014/main" id="{ECF037B7-BB4F-4ED0-A772-A47BDDB50E82}"/>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izenplatzhalter 2"/>
          <p:cNvSpPr>
            <a:spLocks noGrp="1"/>
          </p:cNvSpPr>
          <p:nvPr>
            <p:ph type="body" idx="1"/>
          </p:nvPr>
        </p:nvSpPr>
        <p:spPr>
          <a:noFill/>
        </p:spPr>
        <p:txBody>
          <a:bodyPr/>
          <a:lstStyle/>
          <a:p>
            <a:pPr eaLnBrk="1" hangingPunct="1"/>
            <a:r>
              <a:rPr lang="de-DE" sz="1000" b="0" i="0" u="none" strike="noStrike" kern="1200" baseline="0" dirty="0">
                <a:solidFill>
                  <a:schemeClr val="tx1"/>
                </a:solidFill>
                <a:latin typeface="+mn-lt"/>
                <a:ea typeface="+mn-ea"/>
                <a:cs typeface="+mn-cs"/>
              </a:rPr>
              <a:t>Beim Einlagern prüft das Programm, ob Sie den richtigen Arbeitsplaner auf dem markierten Element einlagern. Nur dann kann die Datei eingelagert werden. Anderenfalls kommt die Meldung „</a:t>
            </a:r>
            <a:r>
              <a:rPr lang="de-DE" sz="1000" b="0" i="0" kern="1200" dirty="0">
                <a:solidFill>
                  <a:schemeClr val="tx1"/>
                </a:solidFill>
                <a:effectLst/>
                <a:latin typeface="+mn-lt"/>
                <a:ea typeface="+mn-ea"/>
                <a:cs typeface="+mn-cs"/>
              </a:rPr>
              <a:t>Das Einlagern ist auf diesem Strukturelement nicht möglich. Eine Einlagerung ist nur auf dem gleichen Arbeitsplaner möglich.“</a:t>
            </a:r>
            <a:endParaRPr lang="de-DE" sz="1000" b="0" i="0" u="none" strike="noStrike" kern="1200" baseline="0" dirty="0">
              <a:solidFill>
                <a:schemeClr val="tx1"/>
              </a:solidFill>
              <a:latin typeface="+mn-lt"/>
              <a:ea typeface="+mn-ea"/>
              <a:cs typeface="+mn-cs"/>
            </a:endParaRPr>
          </a:p>
          <a:p>
            <a:pPr eaLnBrk="1" hangingPunct="1"/>
            <a:endParaRPr lang="de-DE" sz="1000" b="0" i="0" u="none" strike="noStrike" kern="1200" baseline="0" dirty="0">
              <a:solidFill>
                <a:schemeClr val="tx1"/>
              </a:solidFill>
              <a:latin typeface="+mn-lt"/>
              <a:ea typeface="+mn-ea"/>
              <a:cs typeface="+mn-cs"/>
            </a:endParaRPr>
          </a:p>
          <a:p>
            <a:pPr eaLnBrk="1" hangingPunct="1"/>
            <a:r>
              <a:rPr lang="de-DE" sz="1000" b="0" i="0" u="none" strike="noStrike" kern="1200" baseline="0" dirty="0">
                <a:solidFill>
                  <a:srgbClr val="FF0000"/>
                </a:solidFill>
                <a:latin typeface="+mn-lt"/>
                <a:ea typeface="+mn-ea"/>
                <a:cs typeface="+mn-cs"/>
              </a:rPr>
              <a:t>Den Arbeitsplaner einlagern.</a:t>
            </a: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70</a:t>
            </a:fld>
            <a:endParaRPr lang="de-DE" altLang="de-DE" dirty="0"/>
          </a:p>
        </p:txBody>
      </p:sp>
      <p:sp>
        <p:nvSpPr>
          <p:cNvPr id="3" name="Fußzeilenplatzhalter 2">
            <a:extLst>
              <a:ext uri="{FF2B5EF4-FFF2-40B4-BE49-F238E27FC236}">
                <a16:creationId xmlns:a16="http://schemas.microsoft.com/office/drawing/2014/main" id="{9C0B54B3-2246-46D3-A63D-C7BFCE5CDB4E}"/>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2"/>
          <p:cNvSpPr>
            <a:spLocks noGrp="1" noRot="1" noChangeAspect="1" noChangeArrowheads="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20" name="Rectangle 3"/>
          <p:cNvSpPr>
            <a:spLocks noGrp="1"/>
          </p:cNvSpPr>
          <p:nvPr>
            <p:ph type="body" idx="1"/>
          </p:nvPr>
        </p:nvSpPr>
        <p:spPr>
          <a:noFill/>
        </p:spPr>
        <p:txBody>
          <a:bodyPr/>
          <a:lstStyle/>
          <a:p>
            <a:pPr eaLnBrk="1" hangingPunct="1"/>
            <a:r>
              <a:rPr lang="de-DE" altLang="de-DE" sz="1000" dirty="0">
                <a:solidFill>
                  <a:srgbClr val="000000"/>
                </a:solidFill>
              </a:rPr>
              <a:t>Sie können den gesamten Ordner der</a:t>
            </a:r>
            <a:r>
              <a:rPr lang="de-DE" altLang="de-DE" sz="1000" baseline="0" dirty="0">
                <a:solidFill>
                  <a:srgbClr val="000000"/>
                </a:solidFill>
              </a:rPr>
              <a:t> Eigenen Prüflisten und Eigenen Vorlagen oder deren einzelne Inhalte exportieren.</a:t>
            </a:r>
            <a:endParaRPr lang="de-DE" altLang="de-DE" sz="1000" dirty="0">
              <a:solidFill>
                <a:srgbClr val="000000"/>
              </a:solidFill>
            </a:endParaRPr>
          </a:p>
          <a:p>
            <a:pPr eaLnBrk="1" hangingPunct="1"/>
            <a:endParaRPr lang="de-DE" altLang="de-DE" sz="1000" dirty="0">
              <a:solidFill>
                <a:srgbClr val="FF0000"/>
              </a:solidFill>
            </a:endParaRPr>
          </a:p>
          <a:p>
            <a:pPr eaLnBrk="1" hangingPunct="1"/>
            <a:r>
              <a:rPr lang="de-DE" altLang="de-DE" sz="1000" dirty="0">
                <a:solidFill>
                  <a:srgbClr val="FF0000"/>
                </a:solidFill>
              </a:rPr>
              <a:t>Je einmal aus den Eigenen Prüflisten und aus den Eigenen Vorlagen eine Prüfliste oder den ganzen Ordner exportieren. Die Dateien</a:t>
            </a:r>
            <a:r>
              <a:rPr lang="de-DE" altLang="de-DE" sz="1000" baseline="0" dirty="0">
                <a:solidFill>
                  <a:srgbClr val="FF0000"/>
                </a:solidFill>
              </a:rPr>
              <a:t> werden </a:t>
            </a:r>
            <a:r>
              <a:rPr lang="de-DE" altLang="de-DE" sz="1000" dirty="0">
                <a:solidFill>
                  <a:srgbClr val="FF0000"/>
                </a:solidFill>
              </a:rPr>
              <a:t>im Anschluss mit der </a:t>
            </a:r>
            <a:r>
              <a:rPr lang="de-DE" altLang="de-DE" sz="1000" dirty="0" err="1">
                <a:solidFill>
                  <a:srgbClr val="FF0000"/>
                </a:solidFill>
              </a:rPr>
              <a:t>Supervisorenrolle</a:t>
            </a:r>
            <a:r>
              <a:rPr lang="de-DE" altLang="de-DE" sz="1000" dirty="0">
                <a:solidFill>
                  <a:srgbClr val="FF0000"/>
                </a:solidFill>
              </a:rPr>
              <a:t> weiterverwendet. </a:t>
            </a:r>
          </a:p>
          <a:p>
            <a:pPr eaLnBrk="1" hangingPunct="1"/>
            <a:endParaRPr lang="de-DE" altLang="de-DE" sz="1000" baseline="0" dirty="0">
              <a:solidFill>
                <a:srgbClr val="FF0000"/>
              </a:solidFill>
            </a:endParaRPr>
          </a:p>
          <a:p>
            <a:pPr eaLnBrk="1" hangingPunct="1"/>
            <a:r>
              <a:rPr lang="de-DE" altLang="de-DE" sz="1000" baseline="0" dirty="0">
                <a:solidFill>
                  <a:srgbClr val="FF0000"/>
                </a:solidFill>
              </a:rPr>
              <a:t>Bitte sperren Sie vor dem Abmelden im </a:t>
            </a:r>
            <a:r>
              <a:rPr lang="de-DE" altLang="de-DE" sz="1000" b="1" baseline="0" dirty="0">
                <a:solidFill>
                  <a:srgbClr val="FF0000"/>
                </a:solidFill>
              </a:rPr>
              <a:t>Öffentlichen Bereich </a:t>
            </a:r>
            <a:r>
              <a:rPr lang="de-DE" altLang="de-DE" sz="1000" baseline="0" dirty="0">
                <a:solidFill>
                  <a:srgbClr val="FF0000"/>
                </a:solidFill>
              </a:rPr>
              <a:t>unter dem Arbeitsplaner </a:t>
            </a:r>
            <a:r>
              <a:rPr lang="de-DE" altLang="de-DE" sz="1000" b="1" baseline="0" dirty="0">
                <a:solidFill>
                  <a:srgbClr val="FF0000"/>
                </a:solidFill>
              </a:rPr>
              <a:t>Zentrale</a:t>
            </a:r>
            <a:r>
              <a:rPr lang="de-DE" altLang="de-DE" sz="1000" baseline="0" dirty="0">
                <a:solidFill>
                  <a:srgbClr val="FF0000"/>
                </a:solidFill>
              </a:rPr>
              <a:t> einen Ordner. Diese Sperre wird für das weitere Arbeiten mit der </a:t>
            </a:r>
            <a:r>
              <a:rPr lang="de-DE" altLang="de-DE" sz="1000" baseline="0" dirty="0" err="1">
                <a:solidFill>
                  <a:srgbClr val="FF0000"/>
                </a:solidFill>
              </a:rPr>
              <a:t>Supervisoren</a:t>
            </a:r>
            <a:r>
              <a:rPr lang="de-DE" altLang="de-DE" sz="1000" baseline="0" dirty="0">
                <a:solidFill>
                  <a:srgbClr val="FF0000"/>
                </a:solidFill>
              </a:rPr>
              <a:t>-Rolle benötigt.</a:t>
            </a:r>
          </a:p>
          <a:p>
            <a:pPr eaLnBrk="1" hangingPunct="1"/>
            <a:endParaRPr lang="de-DE" altLang="de-DE" sz="1000" baseline="0" dirty="0">
              <a:solidFill>
                <a:srgbClr val="FF0000"/>
              </a:solidFill>
            </a:endParaRPr>
          </a:p>
          <a:p>
            <a:pPr eaLnBrk="1" hangingPunct="1"/>
            <a:r>
              <a:rPr lang="de-DE" altLang="de-DE" sz="1000" dirty="0">
                <a:solidFill>
                  <a:srgbClr val="FF0000"/>
                </a:solidFill>
              </a:rPr>
              <a:t>Abmelden</a:t>
            </a:r>
            <a:r>
              <a:rPr lang="de-DE" altLang="de-DE" sz="1000" baseline="0" dirty="0">
                <a:solidFill>
                  <a:srgbClr val="FF0000"/>
                </a:solidFill>
              </a:rPr>
              <a:t> und mit der eigenen </a:t>
            </a:r>
            <a:r>
              <a:rPr lang="de-DE" altLang="de-DE" sz="1000" baseline="0" dirty="0" err="1">
                <a:solidFill>
                  <a:srgbClr val="FF0000"/>
                </a:solidFill>
              </a:rPr>
              <a:t>Supervisoren</a:t>
            </a:r>
            <a:r>
              <a:rPr lang="de-DE" altLang="de-DE" sz="1000" baseline="0" dirty="0">
                <a:solidFill>
                  <a:srgbClr val="FF0000"/>
                </a:solidFill>
              </a:rPr>
              <a:t>-Kennung anmelden (hier: </a:t>
            </a:r>
            <a:r>
              <a:rPr lang="de-DE" altLang="de-DE" sz="1000" b="1" baseline="0" dirty="0" err="1">
                <a:solidFill>
                  <a:srgbClr val="FF0000"/>
                </a:solidFill>
              </a:rPr>
              <a:t>SusiSupervisor</a:t>
            </a:r>
            <a:r>
              <a:rPr lang="de-DE" altLang="de-DE" sz="1000" baseline="0" dirty="0">
                <a:solidFill>
                  <a:srgbClr val="FF0000"/>
                </a:solidFill>
              </a:rPr>
              <a:t>).</a:t>
            </a:r>
          </a:p>
          <a:p>
            <a:pPr eaLnBrk="1" hangingPunct="1"/>
            <a:endParaRPr lang="de-DE" altLang="de-DE" sz="1000" baseline="0" dirty="0">
              <a:solidFill>
                <a:srgbClr val="FF0000"/>
              </a:solidFill>
            </a:endParaRPr>
          </a:p>
          <a:p>
            <a:pPr eaLnBrk="1" hangingPunct="1"/>
            <a:r>
              <a:rPr lang="de-DE" altLang="de-DE" sz="1000" i="1" baseline="0" dirty="0">
                <a:solidFill>
                  <a:srgbClr val="6666FF"/>
                </a:solidFill>
              </a:rPr>
              <a:t>Weiter im </a:t>
            </a:r>
            <a:r>
              <a:rPr lang="de-DE" altLang="de-DE" sz="1000" i="1" dirty="0">
                <a:solidFill>
                  <a:srgbClr val="6666FF"/>
                </a:solidFill>
              </a:rPr>
              <a:t>»B</a:t>
            </a:r>
            <a:r>
              <a:rPr lang="de-DE" altLang="de-DE" sz="1000" i="1" cap="small" dirty="0">
                <a:solidFill>
                  <a:srgbClr val="6666FF"/>
                </a:solidFill>
              </a:rPr>
              <a:t>austein</a:t>
            </a:r>
            <a:r>
              <a:rPr lang="de-DE" altLang="de-DE" sz="1000" i="1" dirty="0">
                <a:solidFill>
                  <a:srgbClr val="6666FF"/>
                </a:solidFill>
              </a:rPr>
              <a:t> 2 ▪</a:t>
            </a:r>
            <a:r>
              <a:rPr lang="de-DE" altLang="de-DE" sz="1000" i="1" dirty="0">
                <a:solidFill>
                  <a:srgbClr val="6666FF"/>
                </a:solidFill>
                <a:sym typeface="Wingdings"/>
              </a:rPr>
              <a:t> </a:t>
            </a:r>
            <a:r>
              <a:rPr lang="de-DE" altLang="de-DE" sz="1000" i="1" dirty="0">
                <a:solidFill>
                  <a:srgbClr val="6666FF"/>
                </a:solidFill>
              </a:rPr>
              <a:t>Supervisoren« </a:t>
            </a:r>
            <a:r>
              <a:rPr lang="de-DE" altLang="de-DE" sz="1000" i="1" baseline="0" dirty="0">
                <a:solidFill>
                  <a:srgbClr val="6666FF"/>
                </a:solidFill>
              </a:rPr>
              <a:t>nach dem Thema Benutzerverwaltung/-übersicht drucken: </a:t>
            </a:r>
            <a:br>
              <a:rPr lang="de-DE" altLang="de-DE" sz="1000" i="1" baseline="0" dirty="0">
                <a:solidFill>
                  <a:srgbClr val="6666FF"/>
                </a:solidFill>
              </a:rPr>
            </a:br>
            <a:r>
              <a:rPr lang="de-DE" altLang="de-DE" sz="1000" i="0" baseline="0" dirty="0">
                <a:solidFill>
                  <a:srgbClr val="FF0000"/>
                </a:solidFill>
              </a:rPr>
              <a:t>Dort unter der Kennung des selbst angelegten Supervisors (hier: </a:t>
            </a:r>
            <a:r>
              <a:rPr lang="de-DE" altLang="de-DE" sz="1000" b="1" i="0" baseline="0" dirty="0" err="1">
                <a:solidFill>
                  <a:srgbClr val="FF0000"/>
                </a:solidFill>
              </a:rPr>
              <a:t>SusiSupervisor</a:t>
            </a:r>
            <a:r>
              <a:rPr lang="de-DE" altLang="de-DE" sz="1000" i="0" baseline="0" dirty="0">
                <a:solidFill>
                  <a:srgbClr val="FF0000"/>
                </a:solidFill>
              </a:rPr>
              <a:t>) anmelden.</a:t>
            </a:r>
            <a:endParaRPr lang="de-DE" altLang="de-DE" sz="1000" i="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71</a:t>
            </a:fld>
            <a:endParaRPr lang="de-DE" altLang="de-DE" dirty="0"/>
          </a:p>
        </p:txBody>
      </p:sp>
      <p:sp>
        <p:nvSpPr>
          <p:cNvPr id="3" name="Fußzeilenplatzhalter 2">
            <a:extLst>
              <a:ext uri="{FF2B5EF4-FFF2-40B4-BE49-F238E27FC236}">
                <a16:creationId xmlns:a16="http://schemas.microsoft.com/office/drawing/2014/main" id="{783C7DFD-9755-4681-8E5A-7B4B3B29C237}"/>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izenplatzhalter 2"/>
          <p:cNvSpPr>
            <a:spLocks noGrp="1"/>
          </p:cNvSpPr>
          <p:nvPr>
            <p:ph type="body" idx="1"/>
          </p:nvPr>
        </p:nvSpPr>
        <p:spPr>
          <a:noFill/>
        </p:spPr>
        <p:txBody>
          <a:bodyPr/>
          <a:lstStyle/>
          <a:p>
            <a:pPr eaLnBrk="1" hangingPunct="1">
              <a:spcBef>
                <a:spcPts val="600"/>
              </a:spcBef>
              <a:defRPr/>
            </a:pPr>
            <a:endParaRPr lang="de-DE" sz="1200" kern="1200" dirty="0">
              <a:solidFill>
                <a:schemeClr val="tx1"/>
              </a:solidFill>
              <a:effectLst/>
              <a:latin typeface="+mn-lt"/>
              <a:ea typeface="+mn-ea"/>
              <a:cs typeface="+mn-cs"/>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8</a:t>
            </a:fld>
            <a:endParaRPr lang="de-DE" altLang="de-DE" dirty="0"/>
          </a:p>
        </p:txBody>
      </p:sp>
      <p:sp>
        <p:nvSpPr>
          <p:cNvPr id="3" name="Fußzeilenplatzhalter 2">
            <a:extLst>
              <a:ext uri="{FF2B5EF4-FFF2-40B4-BE49-F238E27FC236}">
                <a16:creationId xmlns:a16="http://schemas.microsoft.com/office/drawing/2014/main" id="{FCDFEC8A-8AF0-4F49-A90E-BE2204E2D6A8}"/>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olienbildplatzhalter 1"/>
          <p:cNvSpPr>
            <a:spLocks noGrp="1" noRot="1" noChangeAspect="1" noTextEdit="1"/>
          </p:cNvSpPr>
          <p:nvPr>
            <p:ph type="sldImg"/>
          </p:nvPr>
        </p:nvSpPr>
        <p:spPr bwMode="auto">
          <a:xfrm>
            <a:off x="711200" y="744538"/>
            <a:ext cx="5376863"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izenplatzhalter 2"/>
          <p:cNvSpPr>
            <a:spLocks noGrp="1"/>
          </p:cNvSpPr>
          <p:nvPr>
            <p:ph type="body" idx="1"/>
          </p:nvPr>
        </p:nvSpPr>
        <p:spPr>
          <a:noFill/>
        </p:spPr>
        <p:txBody>
          <a:bodyPr/>
          <a:lstStyle/>
          <a:p>
            <a:pPr eaLnBrk="1" hangingPunct="1"/>
            <a:r>
              <a:rPr lang="de-DE" altLang="de-DE" sz="1000" dirty="0"/>
              <a:t>Im Fenster können Sie zunächst </a:t>
            </a:r>
            <a:r>
              <a:rPr lang="de-DE" altLang="de-DE" sz="1000" baseline="0" dirty="0"/>
              <a:t>den Strukturbereich wählen, aus dem Sie einen Prüffall übernehmen möchten (hier: </a:t>
            </a:r>
            <a:r>
              <a:rPr lang="de-DE" altLang="de-DE" sz="1000" b="1" baseline="0" dirty="0"/>
              <a:t>Inhalt</a:t>
            </a:r>
            <a:r>
              <a:rPr lang="de-DE" altLang="de-DE" sz="1000" baseline="0" dirty="0"/>
              <a:t>), und sich dann durch den Strukturbaum klicken, um den Prüffall auszuwählen (hier: </a:t>
            </a:r>
            <a:r>
              <a:rPr lang="de-DE" altLang="de-DE" sz="1000" b="1" baseline="0" dirty="0"/>
              <a:t>3.1.3 Erste Hilfe</a:t>
            </a:r>
            <a:r>
              <a:rPr lang="de-DE" altLang="de-DE" sz="1000" baseline="0" dirty="0"/>
              <a:t>).</a:t>
            </a:r>
          </a:p>
          <a:p>
            <a:pPr eaLnBrk="1" hangingPunct="1"/>
            <a:r>
              <a:rPr lang="de-DE" altLang="de-DE" sz="1000" baseline="0" dirty="0"/>
              <a:t>Sofern Sie sich noch nicht mit dem Angebot des Inhalts auskennen, ist es hilfreich, wenn Sie sich einmal das Inhaltsverzeichnis ausdrucken und die relevanten Prüflisten markieren. So finden Sie sie beim Übernehmen anhand der Nummerierung schnell wieder.</a:t>
            </a:r>
          </a:p>
          <a:p>
            <a:pPr eaLnBrk="1" hangingPunct="1"/>
            <a:endParaRPr lang="de-DE" altLang="de-DE" sz="1000" baseline="0" dirty="0"/>
          </a:p>
          <a:p>
            <a:pPr eaLnBrk="1" hangingPunct="1"/>
            <a:r>
              <a:rPr lang="de-DE" altLang="de-DE" sz="1000" b="1" baseline="0" dirty="0">
                <a:solidFill>
                  <a:srgbClr val="FF0000"/>
                </a:solidFill>
              </a:rPr>
              <a:t>3.1.3 Erste Hilfe </a:t>
            </a:r>
            <a:r>
              <a:rPr lang="de-DE" altLang="de-DE" sz="1000" baseline="0" dirty="0">
                <a:solidFill>
                  <a:srgbClr val="FF0000"/>
                </a:solidFill>
              </a:rPr>
              <a:t>und </a:t>
            </a:r>
            <a:r>
              <a:rPr lang="de-DE" altLang="de-DE" sz="1000" b="1" baseline="0" dirty="0">
                <a:solidFill>
                  <a:srgbClr val="FF0000"/>
                </a:solidFill>
              </a:rPr>
              <a:t>3.1.6 Mutterschutz </a:t>
            </a:r>
            <a:r>
              <a:rPr lang="de-DE" altLang="de-DE" sz="1000" baseline="0" dirty="0">
                <a:solidFill>
                  <a:srgbClr val="FF0000"/>
                </a:solidFill>
              </a:rPr>
              <a:t>zufügen (Prüflisten ohne Angebotslisten).</a:t>
            </a:r>
            <a:endParaRPr lang="de-DE" altLang="de-DE" sz="1000" dirty="0">
              <a:solidFill>
                <a:srgbClr val="FF0000"/>
              </a:solidFill>
            </a:endParaRPr>
          </a:p>
        </p:txBody>
      </p:sp>
      <p:sp>
        <p:nvSpPr>
          <p:cNvPr id="2" name="Foliennummernplatzhalter 1"/>
          <p:cNvSpPr>
            <a:spLocks noGrp="1"/>
          </p:cNvSpPr>
          <p:nvPr>
            <p:ph type="sldNum" sz="quarter" idx="10"/>
          </p:nvPr>
        </p:nvSpPr>
        <p:spPr/>
        <p:txBody>
          <a:bodyPr/>
          <a:lstStyle/>
          <a:p>
            <a:pPr>
              <a:defRPr/>
            </a:pPr>
            <a:fld id="{B779CEC7-ECD9-4D81-AB17-39167BF76AF4}" type="slidenum">
              <a:rPr lang="de-DE" altLang="de-DE" smtClean="0"/>
              <a:pPr>
                <a:defRPr/>
              </a:pPr>
              <a:t>9</a:t>
            </a:fld>
            <a:endParaRPr lang="de-DE" altLang="de-DE" dirty="0"/>
          </a:p>
        </p:txBody>
      </p:sp>
      <p:sp>
        <p:nvSpPr>
          <p:cNvPr id="3" name="Fußzeilenplatzhalter 2">
            <a:extLst>
              <a:ext uri="{FF2B5EF4-FFF2-40B4-BE49-F238E27FC236}">
                <a16:creationId xmlns:a16="http://schemas.microsoft.com/office/drawing/2014/main" id="{93308262-653E-425F-A8D6-F428E9405E2B}"/>
              </a:ext>
            </a:extLst>
          </p:cNvPr>
          <p:cNvSpPr>
            <a:spLocks noGrp="1"/>
          </p:cNvSpPr>
          <p:nvPr>
            <p:ph type="ftr" sz="quarter" idx="4"/>
          </p:nvPr>
        </p:nvSpPr>
        <p:spPr/>
        <p:txBody>
          <a:bodyPr/>
          <a:lstStyle/>
          <a:p>
            <a:pPr>
              <a:defRPr/>
            </a:pPr>
            <a:r>
              <a:rPr lang="de-DE" altLang="de-DE"/>
              <a:t>BAUSTEIN 3 ▪ Benutzerrolle: Anwendende</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pic>
        <p:nvPicPr>
          <p:cNvPr id="4" name="Picture 21" descr="02-DGUV PPT_Fuß-Folgeseite_3zu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00" y="6581775"/>
            <a:ext cx="9923199"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p:cNvSpPr txBox="1">
            <a:spLocks noChangeArrowheads="1"/>
          </p:cNvSpPr>
          <p:nvPr userDrawn="1"/>
        </p:nvSpPr>
        <p:spPr bwMode="auto">
          <a:xfrm>
            <a:off x="478103" y="6565900"/>
            <a:ext cx="884369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charset="0"/>
              </a:defRPr>
            </a:lvl1pPr>
            <a:lvl2pPr marL="1274763" indent="-285750">
              <a:defRPr>
                <a:solidFill>
                  <a:schemeClr val="tx1"/>
                </a:solidFill>
                <a:latin typeface="Arial" charset="0"/>
              </a:defRPr>
            </a:lvl2pPr>
            <a:lvl3pPr marL="1682750" indent="-228600">
              <a:defRPr>
                <a:solidFill>
                  <a:schemeClr val="tx1"/>
                </a:solidFill>
                <a:latin typeface="Arial" charset="0"/>
              </a:defRPr>
            </a:lvl3pPr>
            <a:lvl4pPr marL="2090738" indent="-228600">
              <a:defRPr>
                <a:solidFill>
                  <a:schemeClr val="tx1"/>
                </a:solidFill>
                <a:latin typeface="Arial" charset="0"/>
              </a:defRPr>
            </a:lvl4pPr>
            <a:lvl5pPr marL="2498725" indent="-228600">
              <a:defRPr>
                <a:solidFill>
                  <a:schemeClr val="tx1"/>
                </a:solidFill>
                <a:latin typeface="Arial" charset="0"/>
              </a:defRPr>
            </a:lvl5pPr>
            <a:lvl6pPr marL="2955925" indent="-228600" fontAlgn="base">
              <a:spcBef>
                <a:spcPct val="0"/>
              </a:spcBef>
              <a:spcAft>
                <a:spcPct val="0"/>
              </a:spcAft>
              <a:defRPr>
                <a:solidFill>
                  <a:schemeClr val="tx1"/>
                </a:solidFill>
                <a:latin typeface="Arial" charset="0"/>
              </a:defRPr>
            </a:lvl6pPr>
            <a:lvl7pPr marL="3413125" indent="-228600" fontAlgn="base">
              <a:spcBef>
                <a:spcPct val="0"/>
              </a:spcBef>
              <a:spcAft>
                <a:spcPct val="0"/>
              </a:spcAft>
              <a:defRPr>
                <a:solidFill>
                  <a:schemeClr val="tx1"/>
                </a:solidFill>
                <a:latin typeface="Arial" charset="0"/>
              </a:defRPr>
            </a:lvl7pPr>
            <a:lvl8pPr marL="3870325" indent="-228600" fontAlgn="base">
              <a:spcBef>
                <a:spcPct val="0"/>
              </a:spcBef>
              <a:spcAft>
                <a:spcPct val="0"/>
              </a:spcAft>
              <a:defRPr>
                <a:solidFill>
                  <a:schemeClr val="tx1"/>
                </a:solidFill>
                <a:latin typeface="Arial" charset="0"/>
              </a:defRPr>
            </a:lvl8pPr>
            <a:lvl9pPr marL="4327525" indent="-228600" fontAlgn="base">
              <a:spcBef>
                <a:spcPct val="0"/>
              </a:spcBef>
              <a:spcAft>
                <a:spcPct val="0"/>
              </a:spcAft>
              <a:defRPr>
                <a:solidFill>
                  <a:schemeClr val="tx1"/>
                </a:solidFill>
                <a:latin typeface="Arial" charset="0"/>
              </a:defRPr>
            </a:lvl9pPr>
          </a:lstStyle>
          <a:p>
            <a:pPr defTabSz="896938">
              <a:tabLst>
                <a:tab pos="541338" algn="l"/>
              </a:tabLst>
              <a:defRPr/>
            </a:pPr>
            <a:fld id="{0CA60BAA-6C6C-44F0-AA34-9F6378A3CAC5}" type="slidenum">
              <a:rPr lang="de-DE" altLang="de-DE" sz="1000" smtClean="0">
                <a:solidFill>
                  <a:schemeClr val="bg1"/>
                </a:solidFill>
              </a:rPr>
              <a:pPr defTabSz="896938">
                <a:tabLst>
                  <a:tab pos="541338" algn="l"/>
                </a:tabLst>
                <a:defRPr/>
              </a:pPr>
              <a:t>‹Nr.›</a:t>
            </a:fld>
            <a:r>
              <a:rPr lang="de-DE" altLang="de-DE" sz="1000" dirty="0">
                <a:solidFill>
                  <a:schemeClr val="bg1"/>
                </a:solidFill>
              </a:rPr>
              <a:t>	Unfallversicherung Bund und Bahn | Handlungshilfe 4.0           B</a:t>
            </a:r>
            <a:r>
              <a:rPr lang="de-DE" altLang="de-DE" sz="800" b="1" dirty="0">
                <a:solidFill>
                  <a:schemeClr val="bg1"/>
                </a:solidFill>
              </a:rPr>
              <a:t>AUSTEIN</a:t>
            </a:r>
            <a:r>
              <a:rPr lang="de-DE" altLang="de-DE" sz="1000" dirty="0">
                <a:solidFill>
                  <a:schemeClr val="bg1"/>
                </a:solidFill>
              </a:rPr>
              <a:t> 3 ▪ Benutzerrolle: Anwendende	            	</a:t>
            </a:r>
            <a:r>
              <a:rPr lang="de-DE" altLang="de-DE" sz="1000" baseline="0" dirty="0">
                <a:solidFill>
                  <a:schemeClr val="bg1"/>
                </a:solidFill>
              </a:rPr>
              <a:t>       </a:t>
            </a:r>
            <a:r>
              <a:rPr lang="de-DE" altLang="de-DE" sz="1000" dirty="0">
                <a:solidFill>
                  <a:schemeClr val="bg1"/>
                </a:solidFill>
              </a:rPr>
              <a:t>04/2024</a:t>
            </a:r>
          </a:p>
        </p:txBody>
      </p:sp>
      <p:sp>
        <p:nvSpPr>
          <p:cNvPr id="2" name="Titel 1"/>
          <p:cNvSpPr>
            <a:spLocks noGrp="1"/>
          </p:cNvSpPr>
          <p:nvPr>
            <p:ph type="title"/>
          </p:nvPr>
        </p:nvSpPr>
        <p:spPr/>
        <p:txBody>
          <a:bodyPr rtlCol="0">
            <a:noAutofit/>
          </a:bodyPr>
          <a:lstStyle>
            <a:lvl1pPr algn="l">
              <a:defRPr lang="de-DE"/>
            </a:lvl1pPr>
          </a:lstStyle>
          <a:p>
            <a:pPr lvl="0"/>
            <a:r>
              <a:rPr lang="de-DE"/>
              <a:t>Titelmasterformat durch Klicken bearbeiten</a:t>
            </a:r>
            <a:endParaRPr lang="de-DE" dirty="0"/>
          </a:p>
        </p:txBody>
      </p:sp>
      <p:sp>
        <p:nvSpPr>
          <p:cNvPr id="3" name="Inhaltsplatzhalter 2"/>
          <p:cNvSpPr>
            <a:spLocks noGrp="1"/>
          </p:cNvSpPr>
          <p:nvPr>
            <p:ph idx="1"/>
          </p:nvPr>
        </p:nvSpPr>
        <p:spPr>
          <a:xfrm>
            <a:off x="506506" y="1628800"/>
            <a:ext cx="8915400" cy="4525963"/>
          </a:xfrm>
        </p:spPr>
        <p:txBody>
          <a:bodyPr rtlCol="0">
            <a:noAutofit/>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6"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41432" y="152720"/>
            <a:ext cx="542503" cy="7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53361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95300" y="620714"/>
            <a:ext cx="750001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Titelmasterformat durch Klicken bearbeiten</a:t>
            </a:r>
          </a:p>
        </p:txBody>
      </p:sp>
      <p:sp>
        <p:nvSpPr>
          <p:cNvPr id="1027" name="Textplatzhalter 2"/>
          <p:cNvSpPr>
            <a:spLocks noGrp="1"/>
          </p:cNvSpPr>
          <p:nvPr>
            <p:ph type="body" idx="1"/>
          </p:nvPr>
        </p:nvSpPr>
        <p:spPr bwMode="auto">
          <a:xfrm>
            <a:off x="507340" y="1628775"/>
            <a:ext cx="8903361" cy="449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Tree>
  </p:cSld>
  <p:clrMap bg1="lt1" tx1="dk1" bg2="lt2" tx2="dk2" accent1="accent1" accent2="accent2" accent3="accent3" accent4="accent4" accent5="accent5" accent6="accent6" hlink="hlink" folHlink="folHlink"/>
  <p:sldLayoutIdLst>
    <p:sldLayoutId id="2147483734" r:id="rId1"/>
  </p:sldLayoutIdLst>
  <p:txStyles>
    <p:titleStyle>
      <a:lvl1pPr algn="ctr" rtl="0" eaLnBrk="0" fontAlgn="base" hangingPunct="0">
        <a:spcBef>
          <a:spcPct val="0"/>
        </a:spcBef>
        <a:spcAft>
          <a:spcPct val="0"/>
        </a:spcAft>
        <a:defRPr lang="de-DE" sz="2400" b="1" kern="1200">
          <a:solidFill>
            <a:srgbClr val="1B367A"/>
          </a:solidFill>
          <a:latin typeface="+mj-lt"/>
          <a:ea typeface="+mj-ea"/>
          <a:cs typeface="+mj-cs"/>
        </a:defRPr>
      </a:lvl1pPr>
      <a:lvl2pPr algn="ctr" rtl="0" eaLnBrk="0" fontAlgn="base" hangingPunct="0">
        <a:spcBef>
          <a:spcPct val="0"/>
        </a:spcBef>
        <a:spcAft>
          <a:spcPct val="0"/>
        </a:spcAft>
        <a:defRPr sz="2400" b="1">
          <a:solidFill>
            <a:srgbClr val="1B367A"/>
          </a:solidFill>
          <a:latin typeface="Arial" charset="0"/>
          <a:cs typeface="Arial" charset="0"/>
        </a:defRPr>
      </a:lvl2pPr>
      <a:lvl3pPr algn="ctr" rtl="0" eaLnBrk="0" fontAlgn="base" hangingPunct="0">
        <a:spcBef>
          <a:spcPct val="0"/>
        </a:spcBef>
        <a:spcAft>
          <a:spcPct val="0"/>
        </a:spcAft>
        <a:defRPr sz="2400" b="1">
          <a:solidFill>
            <a:srgbClr val="1B367A"/>
          </a:solidFill>
          <a:latin typeface="Arial" charset="0"/>
          <a:cs typeface="Arial" charset="0"/>
        </a:defRPr>
      </a:lvl3pPr>
      <a:lvl4pPr algn="ctr" rtl="0" eaLnBrk="0" fontAlgn="base" hangingPunct="0">
        <a:spcBef>
          <a:spcPct val="0"/>
        </a:spcBef>
        <a:spcAft>
          <a:spcPct val="0"/>
        </a:spcAft>
        <a:defRPr sz="2400" b="1">
          <a:solidFill>
            <a:srgbClr val="1B367A"/>
          </a:solidFill>
          <a:latin typeface="Arial" charset="0"/>
          <a:cs typeface="Arial" charset="0"/>
        </a:defRPr>
      </a:lvl4pPr>
      <a:lvl5pPr algn="ctr" rtl="0" eaLnBrk="0" fontAlgn="base" hangingPunct="0">
        <a:spcBef>
          <a:spcPct val="0"/>
        </a:spcBef>
        <a:spcAft>
          <a:spcPct val="0"/>
        </a:spcAft>
        <a:defRPr sz="2400" b="1">
          <a:solidFill>
            <a:srgbClr val="1B367A"/>
          </a:solidFill>
          <a:latin typeface="Arial" charset="0"/>
          <a:cs typeface="Arial" charset="0"/>
        </a:defRPr>
      </a:lvl5pPr>
      <a:lvl6pPr marL="457200" algn="ctr" rtl="0" fontAlgn="base">
        <a:spcBef>
          <a:spcPct val="0"/>
        </a:spcBef>
        <a:spcAft>
          <a:spcPct val="0"/>
        </a:spcAft>
        <a:defRPr sz="2400" b="1">
          <a:solidFill>
            <a:srgbClr val="1B367A"/>
          </a:solidFill>
          <a:latin typeface="Arial" charset="0"/>
          <a:cs typeface="Arial" charset="0"/>
        </a:defRPr>
      </a:lvl6pPr>
      <a:lvl7pPr marL="914400" algn="ctr" rtl="0" fontAlgn="base">
        <a:spcBef>
          <a:spcPct val="0"/>
        </a:spcBef>
        <a:spcAft>
          <a:spcPct val="0"/>
        </a:spcAft>
        <a:defRPr sz="2400" b="1">
          <a:solidFill>
            <a:srgbClr val="1B367A"/>
          </a:solidFill>
          <a:latin typeface="Arial" charset="0"/>
          <a:cs typeface="Arial" charset="0"/>
        </a:defRPr>
      </a:lvl7pPr>
      <a:lvl8pPr marL="1371600" algn="ctr" rtl="0" fontAlgn="base">
        <a:spcBef>
          <a:spcPct val="0"/>
        </a:spcBef>
        <a:spcAft>
          <a:spcPct val="0"/>
        </a:spcAft>
        <a:defRPr sz="2400" b="1">
          <a:solidFill>
            <a:srgbClr val="1B367A"/>
          </a:solidFill>
          <a:latin typeface="Arial" charset="0"/>
          <a:cs typeface="Arial" charset="0"/>
        </a:defRPr>
      </a:lvl8pPr>
      <a:lvl9pPr marL="1828800" algn="ctr" rtl="0" fontAlgn="base">
        <a:spcBef>
          <a:spcPct val="0"/>
        </a:spcBef>
        <a:spcAft>
          <a:spcPct val="0"/>
        </a:spcAft>
        <a:defRPr sz="2400" b="1">
          <a:solidFill>
            <a:srgbClr val="1B367A"/>
          </a:solidFill>
          <a:latin typeface="Arial" charset="0"/>
          <a:cs typeface="Arial" charset="0"/>
        </a:defRPr>
      </a:lvl9pPr>
    </p:titleStyle>
    <p:bodyStyle>
      <a:lvl1pPr marL="266700" indent="-266700" algn="l" rtl="0" eaLnBrk="0" fontAlgn="base" hangingPunct="0">
        <a:spcBef>
          <a:spcPct val="0"/>
        </a:spcBef>
        <a:spcAft>
          <a:spcPts val="600"/>
        </a:spcAft>
        <a:buClr>
          <a:srgbClr val="FF9900"/>
        </a:buClr>
        <a:buFont typeface="Arial" charset="0"/>
        <a:buChar char="•"/>
        <a:defRPr lang="de-DE" sz="2000" kern="1200">
          <a:solidFill>
            <a:srgbClr val="1B367A"/>
          </a:solidFill>
          <a:latin typeface="+mn-lt"/>
          <a:ea typeface="+mn-ea"/>
          <a:cs typeface="+mn-cs"/>
        </a:defRPr>
      </a:lvl1pPr>
      <a:lvl2pPr marL="804863" indent="-358775" algn="l" rtl="0" eaLnBrk="0" fontAlgn="base" hangingPunct="0">
        <a:spcBef>
          <a:spcPct val="0"/>
        </a:spcBef>
        <a:spcAft>
          <a:spcPts val="600"/>
        </a:spcAft>
        <a:buClr>
          <a:srgbClr val="FF9900"/>
        </a:buClr>
        <a:buFont typeface="Arial" charset="0"/>
        <a:buChar char="–"/>
        <a:defRPr lang="de-DE" sz="2000" kern="1200">
          <a:solidFill>
            <a:srgbClr val="1B367A"/>
          </a:solidFill>
          <a:latin typeface="+mn-lt"/>
          <a:ea typeface="+mn-ea"/>
          <a:cs typeface="+mn-cs"/>
        </a:defRPr>
      </a:lvl2pPr>
      <a:lvl3pPr marL="1343025" indent="-358775" algn="l" rtl="0" eaLnBrk="0" fontAlgn="base" hangingPunct="0">
        <a:spcBef>
          <a:spcPct val="0"/>
        </a:spcBef>
        <a:spcAft>
          <a:spcPts val="600"/>
        </a:spcAft>
        <a:buClr>
          <a:srgbClr val="FF9900"/>
        </a:buClr>
        <a:buFont typeface="Arial" charset="0"/>
        <a:buChar char="▪"/>
        <a:defRPr lang="de-DE" sz="2000" kern="1200">
          <a:solidFill>
            <a:srgbClr val="1B367A"/>
          </a:solidFill>
          <a:latin typeface="+mn-lt"/>
          <a:ea typeface="+mn-ea"/>
          <a:cs typeface="+mn-cs"/>
        </a:defRPr>
      </a:lvl3pPr>
      <a:lvl4pPr marL="1881188" indent="-358775" algn="l" rtl="0" eaLnBrk="0" fontAlgn="base" hangingPunct="0">
        <a:spcBef>
          <a:spcPct val="0"/>
        </a:spcBef>
        <a:spcAft>
          <a:spcPts val="600"/>
        </a:spcAft>
        <a:buClr>
          <a:srgbClr val="FF9900"/>
        </a:buClr>
        <a:buFont typeface="Arial" charset="0"/>
        <a:buChar char="-"/>
        <a:defRPr lang="de-DE" sz="2000" kern="1200">
          <a:solidFill>
            <a:srgbClr val="1B367A"/>
          </a:solidFill>
          <a:latin typeface="+mn-lt"/>
          <a:ea typeface="+mn-ea"/>
          <a:cs typeface="+mn-cs"/>
        </a:defRPr>
      </a:lvl4pPr>
      <a:lvl5pPr marL="2419350" indent="-358775" algn="l" rtl="0" eaLnBrk="0" fontAlgn="base" hangingPunct="0">
        <a:spcBef>
          <a:spcPct val="0"/>
        </a:spcBef>
        <a:spcAft>
          <a:spcPts val="600"/>
        </a:spcAft>
        <a:buClr>
          <a:srgbClr val="FF9900"/>
        </a:buClr>
        <a:buFont typeface="Arial" charset="0"/>
        <a:buChar char="»"/>
        <a:defRPr lang="de-DE" sz="2000" kern="1200">
          <a:solidFill>
            <a:srgbClr val="1B367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2.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65.png"/><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83.png"/><Relationship Id="rId4" Type="http://schemas.openxmlformats.org/officeDocument/2006/relationships/image" Target="../media/image82.png"/></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89.png"/><Relationship Id="rId4" Type="http://schemas.openxmlformats.org/officeDocument/2006/relationships/image" Target="../media/image88.png"/></Relationships>
</file>

<file path=ppt/slides/_rels/slide3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3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98.png"/><Relationship Id="rId4" Type="http://schemas.openxmlformats.org/officeDocument/2006/relationships/image" Target="../media/image97.png"/></Relationships>
</file>

<file path=ppt/slides/_rels/slide3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01.png"/></Relationships>
</file>

<file path=ppt/slides/_rels/slide4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07.png"/></Relationships>
</file>

<file path=ppt/slides/_rels/slide4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2.png"/><Relationship Id="rId4" Type="http://schemas.openxmlformats.org/officeDocument/2006/relationships/image" Target="../media/image109.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12.png"/></Relationships>
</file>

<file path=ppt/slides/_rels/slide4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15.png"/></Relationships>
</file>

<file path=ppt/slides/_rels/slide4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119.png"/><Relationship Id="rId4" Type="http://schemas.openxmlformats.org/officeDocument/2006/relationships/image" Target="../media/image11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5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24.png"/><Relationship Id="rId4" Type="http://schemas.openxmlformats.org/officeDocument/2006/relationships/image" Target="../media/image123.png"/></Relationships>
</file>

<file path=ppt/slides/_rels/slide5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126.png"/></Relationships>
</file>

<file path=ppt/slides/_rels/slide5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128.png"/></Relationships>
</file>

<file path=ppt/slides/_rels/slide5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130.png"/></Relationships>
</file>

<file path=ppt/slides/_rels/slide5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133.png"/><Relationship Id="rId4" Type="http://schemas.openxmlformats.org/officeDocument/2006/relationships/image" Target="../media/image132.png"/></Relationships>
</file>

<file path=ppt/slides/_rels/slide5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137.png"/><Relationship Id="rId4" Type="http://schemas.openxmlformats.org/officeDocument/2006/relationships/image" Target="../media/image136.png"/></Relationships>
</file>

<file path=ppt/slides/_rels/slide5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140.png"/><Relationship Id="rId4" Type="http://schemas.openxmlformats.org/officeDocument/2006/relationships/image" Target="../media/image139.png"/></Relationships>
</file>

<file path=ppt/slides/_rels/slide5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43.png"/><Relationship Id="rId4" Type="http://schemas.openxmlformats.org/officeDocument/2006/relationships/image" Target="../media/image14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146.png"/><Relationship Id="rId4" Type="http://schemas.openxmlformats.org/officeDocument/2006/relationships/image" Target="../media/image145.png"/></Relationships>
</file>

<file path=ppt/slides/_rels/slide6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63.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64.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159.png"/></Relationships>
</file>

<file path=ppt/slides/_rels/slide66.xml.rels><?xml version="1.0" encoding="UTF-8" standalone="yes"?>
<Relationships xmlns="http://schemas.openxmlformats.org/package/2006/relationships"><Relationship Id="rId3" Type="http://schemas.openxmlformats.org/officeDocument/2006/relationships/image" Target="../media/image160.png"/><Relationship Id="rId7" Type="http://schemas.openxmlformats.org/officeDocument/2006/relationships/image" Target="../media/image164.pn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6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69.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172.png"/><Relationship Id="rId4" Type="http://schemas.openxmlformats.org/officeDocument/2006/relationships/image" Target="../media/image17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175.png"/><Relationship Id="rId4" Type="http://schemas.openxmlformats.org/officeDocument/2006/relationships/image" Target="../media/image174.png"/></Relationships>
</file>

<file path=ppt/slides/_rels/slide7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p:cNvGrpSpPr/>
          <p:nvPr/>
        </p:nvGrpSpPr>
        <p:grpSpPr>
          <a:xfrm>
            <a:off x="-15552" y="0"/>
            <a:ext cx="9946952" cy="6885384"/>
            <a:chOff x="0" y="0"/>
            <a:chExt cx="9906000" cy="6885384"/>
          </a:xfrm>
        </p:grpSpPr>
        <p:sp>
          <p:nvSpPr>
            <p:cNvPr id="6" name="Rechteck 5">
              <a:extLst>
                <a:ext uri="{FF2B5EF4-FFF2-40B4-BE49-F238E27FC236}">
                  <a16:creationId xmlns:a16="http://schemas.microsoft.com/office/drawing/2014/main" id="{4291EBDD-381A-9B41-A0BB-9638D893AFCB}"/>
                </a:ext>
              </a:extLst>
            </p:cNvPr>
            <p:cNvSpPr/>
            <p:nvPr/>
          </p:nvSpPr>
          <p:spPr>
            <a:xfrm>
              <a:off x="0" y="1160465"/>
              <a:ext cx="9906000" cy="5697537"/>
            </a:xfrm>
            <a:prstGeom prst="rect">
              <a:avLst/>
            </a:prstGeom>
            <a:solidFill>
              <a:srgbClr val="004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Rechteck 1"/>
            <p:cNvSpPr/>
            <p:nvPr/>
          </p:nvSpPr>
          <p:spPr>
            <a:xfrm>
              <a:off x="0" y="0"/>
              <a:ext cx="9906000" cy="1160465"/>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59F31C2A-1296-F543-B739-A029320E3C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034" y="229642"/>
              <a:ext cx="2132655" cy="741177"/>
            </a:xfrm>
            <a:prstGeom prst="rect">
              <a:avLst/>
            </a:prstGeom>
          </p:spPr>
        </p:pic>
        <p:pic>
          <p:nvPicPr>
            <p:cNvPr id="1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9224" y="1772047"/>
              <a:ext cx="1987550"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935567" y="1881188"/>
              <a:ext cx="499255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noAutofit/>
            </a:bodyPr>
            <a:lstStyle>
              <a:lvl1pPr algn="l" rtl="0" eaLnBrk="0" fontAlgn="base" hangingPunct="0">
                <a:spcBef>
                  <a:spcPct val="0"/>
                </a:spcBef>
                <a:spcAft>
                  <a:spcPct val="0"/>
                </a:spcAft>
                <a:defRPr lang="de-DE" sz="3200" b="1" i="0" kern="1200" baseline="0">
                  <a:solidFill>
                    <a:schemeClr val="bg1"/>
                  </a:solidFill>
                  <a:latin typeface="Arial" panose="020B0604020202020204" pitchFamily="34" charset="0"/>
                  <a:ea typeface="+mj-ea"/>
                  <a:cs typeface="+mj-cs"/>
                </a:defRPr>
              </a:lvl1pPr>
              <a:lvl2pPr algn="ctr" rtl="0" eaLnBrk="0" fontAlgn="base" hangingPunct="0">
                <a:spcBef>
                  <a:spcPct val="0"/>
                </a:spcBef>
                <a:spcAft>
                  <a:spcPct val="0"/>
                </a:spcAft>
                <a:defRPr sz="2400" b="1">
                  <a:solidFill>
                    <a:srgbClr val="1B367A"/>
                  </a:solidFill>
                  <a:latin typeface="Arial" charset="0"/>
                  <a:cs typeface="Arial" charset="0"/>
                </a:defRPr>
              </a:lvl2pPr>
              <a:lvl3pPr algn="ctr" rtl="0" eaLnBrk="0" fontAlgn="base" hangingPunct="0">
                <a:spcBef>
                  <a:spcPct val="0"/>
                </a:spcBef>
                <a:spcAft>
                  <a:spcPct val="0"/>
                </a:spcAft>
                <a:defRPr sz="2400" b="1">
                  <a:solidFill>
                    <a:srgbClr val="1B367A"/>
                  </a:solidFill>
                  <a:latin typeface="Arial" charset="0"/>
                  <a:cs typeface="Arial" charset="0"/>
                </a:defRPr>
              </a:lvl3pPr>
              <a:lvl4pPr algn="ctr" rtl="0" eaLnBrk="0" fontAlgn="base" hangingPunct="0">
                <a:spcBef>
                  <a:spcPct val="0"/>
                </a:spcBef>
                <a:spcAft>
                  <a:spcPct val="0"/>
                </a:spcAft>
                <a:defRPr sz="2400" b="1">
                  <a:solidFill>
                    <a:srgbClr val="1B367A"/>
                  </a:solidFill>
                  <a:latin typeface="Arial" charset="0"/>
                  <a:cs typeface="Arial" charset="0"/>
                </a:defRPr>
              </a:lvl4pPr>
              <a:lvl5pPr algn="ctr" rtl="0" eaLnBrk="0" fontAlgn="base" hangingPunct="0">
                <a:spcBef>
                  <a:spcPct val="0"/>
                </a:spcBef>
                <a:spcAft>
                  <a:spcPct val="0"/>
                </a:spcAft>
                <a:defRPr sz="2400" b="1">
                  <a:solidFill>
                    <a:srgbClr val="1B367A"/>
                  </a:solidFill>
                  <a:latin typeface="Arial" charset="0"/>
                  <a:cs typeface="Arial" charset="0"/>
                </a:defRPr>
              </a:lvl5pPr>
              <a:lvl6pPr marL="457200" algn="ctr" rtl="0" fontAlgn="base">
                <a:spcBef>
                  <a:spcPct val="0"/>
                </a:spcBef>
                <a:spcAft>
                  <a:spcPct val="0"/>
                </a:spcAft>
                <a:defRPr sz="2400" b="1">
                  <a:solidFill>
                    <a:srgbClr val="1B367A"/>
                  </a:solidFill>
                  <a:latin typeface="Arial" charset="0"/>
                  <a:cs typeface="Arial" charset="0"/>
                </a:defRPr>
              </a:lvl6pPr>
              <a:lvl7pPr marL="914400" algn="ctr" rtl="0" fontAlgn="base">
                <a:spcBef>
                  <a:spcPct val="0"/>
                </a:spcBef>
                <a:spcAft>
                  <a:spcPct val="0"/>
                </a:spcAft>
                <a:defRPr sz="2400" b="1">
                  <a:solidFill>
                    <a:srgbClr val="1B367A"/>
                  </a:solidFill>
                  <a:latin typeface="Arial" charset="0"/>
                  <a:cs typeface="Arial" charset="0"/>
                </a:defRPr>
              </a:lvl7pPr>
              <a:lvl8pPr marL="1371600" algn="ctr" rtl="0" fontAlgn="base">
                <a:spcBef>
                  <a:spcPct val="0"/>
                </a:spcBef>
                <a:spcAft>
                  <a:spcPct val="0"/>
                </a:spcAft>
                <a:defRPr sz="2400" b="1">
                  <a:solidFill>
                    <a:srgbClr val="1B367A"/>
                  </a:solidFill>
                  <a:latin typeface="Arial" charset="0"/>
                  <a:cs typeface="Arial" charset="0"/>
                </a:defRPr>
              </a:lvl8pPr>
              <a:lvl9pPr marL="1828800" algn="ctr" rtl="0" fontAlgn="base">
                <a:spcBef>
                  <a:spcPct val="0"/>
                </a:spcBef>
                <a:spcAft>
                  <a:spcPct val="0"/>
                </a:spcAft>
                <a:defRPr sz="2400" b="1">
                  <a:solidFill>
                    <a:srgbClr val="1B367A"/>
                  </a:solidFill>
                  <a:latin typeface="Arial" charset="0"/>
                  <a:cs typeface="Arial" charset="0"/>
                </a:defRPr>
              </a:lvl9pPr>
            </a:lstStyle>
            <a:p>
              <a:r>
                <a:rPr lang="de-DE" cap="small" dirty="0"/>
                <a:t>Baustein</a:t>
              </a:r>
              <a:r>
                <a:rPr lang="de-DE" dirty="0"/>
                <a:t> 3</a:t>
              </a:r>
            </a:p>
          </p:txBody>
        </p:sp>
        <p:sp>
          <p:nvSpPr>
            <p:cNvPr id="8" name="Subtitle 2"/>
            <p:cNvSpPr txBox="1">
              <a:spLocks/>
            </p:cNvSpPr>
            <p:nvPr/>
          </p:nvSpPr>
          <p:spPr bwMode="auto">
            <a:xfrm>
              <a:off x="935567" y="3625179"/>
              <a:ext cx="4992556" cy="92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Autofit/>
            </a:bodyPr>
            <a:lstStyle>
              <a:lvl1pPr marL="0" indent="0" algn="l" rtl="0" eaLnBrk="0" fontAlgn="base" hangingPunct="0">
                <a:spcBef>
                  <a:spcPct val="0"/>
                </a:spcBef>
                <a:spcAft>
                  <a:spcPts val="600"/>
                </a:spcAft>
                <a:buClr>
                  <a:srgbClr val="FF9900"/>
                </a:buClr>
                <a:buFont typeface="Arial" charset="0"/>
                <a:buNone/>
                <a:defRPr lang="de-DE" sz="2800" kern="1200" baseline="0">
                  <a:solidFill>
                    <a:schemeClr val="bg1"/>
                  </a:solidFill>
                  <a:latin typeface="Arial" panose="020B0604020202020204" pitchFamily="34" charset="0"/>
                  <a:ea typeface="+mn-ea"/>
                  <a:cs typeface="+mn-cs"/>
                </a:defRPr>
              </a:lvl1pPr>
              <a:lvl2pPr marL="457200" indent="0" algn="ctr" rtl="0" eaLnBrk="0" fontAlgn="base" hangingPunct="0">
                <a:spcBef>
                  <a:spcPct val="0"/>
                </a:spcBef>
                <a:spcAft>
                  <a:spcPts val="600"/>
                </a:spcAft>
                <a:buClr>
                  <a:srgbClr val="FF9900"/>
                </a:buClr>
                <a:buFont typeface="Arial" charset="0"/>
                <a:buNone/>
                <a:defRPr lang="de-DE" sz="2000" kern="1200">
                  <a:solidFill>
                    <a:srgbClr val="1B367A"/>
                  </a:solidFill>
                  <a:latin typeface="+mn-lt"/>
                  <a:ea typeface="+mn-ea"/>
                  <a:cs typeface="+mn-cs"/>
                </a:defRPr>
              </a:lvl2pPr>
              <a:lvl3pPr marL="914400" indent="0" algn="ctr" rtl="0" eaLnBrk="0" fontAlgn="base" hangingPunct="0">
                <a:spcBef>
                  <a:spcPct val="0"/>
                </a:spcBef>
                <a:spcAft>
                  <a:spcPts val="600"/>
                </a:spcAft>
                <a:buClr>
                  <a:srgbClr val="FF9900"/>
                </a:buClr>
                <a:buFont typeface="Arial" charset="0"/>
                <a:buNone/>
                <a:defRPr lang="de-DE" sz="1800" kern="1200">
                  <a:solidFill>
                    <a:srgbClr val="1B367A"/>
                  </a:solidFill>
                  <a:latin typeface="+mn-lt"/>
                  <a:ea typeface="+mn-ea"/>
                  <a:cs typeface="+mn-cs"/>
                </a:defRPr>
              </a:lvl3pPr>
              <a:lvl4pPr marL="1371600" indent="0" algn="ctr" rtl="0" eaLnBrk="0" fontAlgn="base" hangingPunct="0">
                <a:spcBef>
                  <a:spcPct val="0"/>
                </a:spcBef>
                <a:spcAft>
                  <a:spcPts val="600"/>
                </a:spcAft>
                <a:buClr>
                  <a:srgbClr val="FF9900"/>
                </a:buClr>
                <a:buFont typeface="Arial" charset="0"/>
                <a:buNone/>
                <a:defRPr lang="de-DE" sz="1600" kern="1200">
                  <a:solidFill>
                    <a:srgbClr val="1B367A"/>
                  </a:solidFill>
                  <a:latin typeface="+mn-lt"/>
                  <a:ea typeface="+mn-ea"/>
                  <a:cs typeface="+mn-cs"/>
                </a:defRPr>
              </a:lvl4pPr>
              <a:lvl5pPr marL="1828800" indent="0" algn="ctr" rtl="0" eaLnBrk="0" fontAlgn="base" hangingPunct="0">
                <a:spcBef>
                  <a:spcPct val="0"/>
                </a:spcBef>
                <a:spcAft>
                  <a:spcPts val="600"/>
                </a:spcAft>
                <a:buClr>
                  <a:srgbClr val="FF9900"/>
                </a:buClr>
                <a:buFont typeface="Arial" charset="0"/>
                <a:buNone/>
                <a:defRPr lang="de-DE" sz="1600" kern="1200">
                  <a:solidFill>
                    <a:srgbClr val="1B367A"/>
                  </a:solidFill>
                  <a:latin typeface="+mn-lt"/>
                  <a:ea typeface="+mn-ea"/>
                  <a:cs typeface="+mn-cs"/>
                </a:defRPr>
              </a:lvl5pPr>
              <a:lvl6pPr marL="2286000" indent="0" algn="ctr" defTabSz="914400" rtl="0" eaLnBrk="1" latinLnBrk="0" hangingPunct="1">
                <a:spcBef>
                  <a:spcPct val="200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spcBef>
                  <a:spcPct val="200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spcBef>
                  <a:spcPct val="200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spcBef>
                  <a:spcPct val="20000"/>
                </a:spcBef>
                <a:buFont typeface="Arial" pitchFamily="34" charset="0"/>
                <a:buNone/>
                <a:defRPr sz="1600" kern="1200">
                  <a:solidFill>
                    <a:schemeClr val="tx1"/>
                  </a:solidFill>
                  <a:latin typeface="+mn-lt"/>
                  <a:ea typeface="+mn-ea"/>
                  <a:cs typeface="+mn-cs"/>
                </a:defRPr>
              </a:lvl9pPr>
            </a:lstStyle>
            <a:p>
              <a:r>
                <a:rPr lang="de-DE" altLang="de-DE" dirty="0"/>
                <a:t>Benutzerrolle: </a:t>
              </a:r>
            </a:p>
            <a:p>
              <a:r>
                <a:rPr lang="de-DE" altLang="de-DE" dirty="0"/>
                <a:t>Anwendende</a:t>
              </a:r>
              <a:endParaRPr lang="de-DE" dirty="0"/>
            </a:p>
          </p:txBody>
        </p:sp>
        <p:pic>
          <p:nvPicPr>
            <p:cNvPr id="12"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1845" y="3573016"/>
              <a:ext cx="912678" cy="12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3" y="2276872"/>
            <a:ext cx="3702535" cy="338574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5490" y="4149080"/>
            <a:ext cx="4597722" cy="208820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5491" y="2276873"/>
            <a:ext cx="4569642" cy="16661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794" name="Inhaltsplatzhalter 2"/>
          <p:cNvSpPr>
            <a:spLocks/>
          </p:cNvSpPr>
          <p:nvPr/>
        </p:nvSpPr>
        <p:spPr bwMode="auto">
          <a:xfrm>
            <a:off x="507339" y="1136651"/>
            <a:ext cx="8928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Es gibt Prüffälle, denen weitere Prüflisten zugeordnet sind. Beim Übernehmen des Prüffalls werden sie in einem zusätzlichen Auswahlfenster angeboten und können nach Bedarf zugefügt werden.</a:t>
            </a:r>
          </a:p>
        </p:txBody>
      </p:sp>
      <p:sp>
        <p:nvSpPr>
          <p:cNvPr id="33801"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Prüffall anlegen/übernehmen</a:t>
            </a:r>
          </a:p>
        </p:txBody>
      </p:sp>
      <p:sp>
        <p:nvSpPr>
          <p:cNvPr id="18" name="Abgerundetes Rechteck 7"/>
          <p:cNvSpPr>
            <a:spLocks noChangeArrowheads="1"/>
          </p:cNvSpPr>
          <p:nvPr/>
        </p:nvSpPr>
        <p:spPr bwMode="auto">
          <a:xfrm>
            <a:off x="5546209" y="5892799"/>
            <a:ext cx="925711" cy="240059"/>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5" name="Abgerundetes Rechteck 7"/>
          <p:cNvSpPr>
            <a:spLocks noChangeArrowheads="1"/>
          </p:cNvSpPr>
          <p:nvPr/>
        </p:nvSpPr>
        <p:spPr bwMode="auto">
          <a:xfrm>
            <a:off x="4767457" y="4797152"/>
            <a:ext cx="200784" cy="648072"/>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extLst>
      <p:ext uri="{BB962C8B-B14F-4D97-AF65-F5344CB8AC3E}">
        <p14:creationId xmlns:p14="http://schemas.microsoft.com/office/powerpoint/2010/main" val="426820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1" y="3451437"/>
            <a:ext cx="8689279" cy="102875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794" name="Inhaltsplatzhalter 2"/>
          <p:cNvSpPr>
            <a:spLocks/>
          </p:cNvSpPr>
          <p:nvPr/>
        </p:nvSpPr>
        <p:spPr bwMode="auto">
          <a:xfrm>
            <a:off x="507339" y="1136651"/>
            <a:ext cx="8928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Die                   können Sie im Reiter                    auf unterschiedliche Art und Weise den betrieblichen Bedürfnissen anpassen.</a:t>
            </a:r>
          </a:p>
        </p:txBody>
      </p:sp>
      <p:sp>
        <p:nvSpPr>
          <p:cNvPr id="33801"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Prüfliste anpassen: Überblick</a:t>
            </a:r>
          </a:p>
        </p:txBody>
      </p:sp>
      <p:sp>
        <p:nvSpPr>
          <p:cNvPr id="11" name="Line 61"/>
          <p:cNvSpPr>
            <a:spLocks noChangeShapeType="1"/>
          </p:cNvSpPr>
          <p:nvPr/>
        </p:nvSpPr>
        <p:spPr bwMode="auto">
          <a:xfrm>
            <a:off x="1528518" y="4319485"/>
            <a:ext cx="0" cy="890723"/>
          </a:xfrm>
          <a:prstGeom prst="line">
            <a:avLst/>
          </a:prstGeom>
          <a:noFill/>
          <a:ln w="28575">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7" name="Line 70"/>
          <p:cNvSpPr>
            <a:spLocks noChangeShapeType="1"/>
          </p:cNvSpPr>
          <p:nvPr/>
        </p:nvSpPr>
        <p:spPr bwMode="auto">
          <a:xfrm flipH="1">
            <a:off x="4448944" y="2852865"/>
            <a:ext cx="648072" cy="598572"/>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9" name="AutoShape 71"/>
          <p:cNvSpPr>
            <a:spLocks noChangeArrowheads="1"/>
          </p:cNvSpPr>
          <p:nvPr/>
        </p:nvSpPr>
        <p:spPr bwMode="auto">
          <a:xfrm>
            <a:off x="3080792" y="2204865"/>
            <a:ext cx="3960440" cy="648000"/>
          </a:xfrm>
          <a:prstGeom prst="roundRect">
            <a:avLst>
              <a:gd name="adj" fmla="val 16667"/>
            </a:avLst>
          </a:prstGeom>
          <a:solidFill>
            <a:schemeClr val="bg1"/>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600" dirty="0">
                <a:solidFill>
                  <a:srgbClr val="FF9900"/>
                </a:solidFill>
              </a:rPr>
              <a:t>Unzutreffende Fragen ab- oder anwählen </a:t>
            </a:r>
          </a:p>
          <a:p>
            <a:pPr algn="ctr" eaLnBrk="1" hangingPunct="1">
              <a:spcAft>
                <a:spcPct val="0"/>
              </a:spcAft>
              <a:buClrTx/>
              <a:buFontTx/>
              <a:buNone/>
            </a:pPr>
            <a:r>
              <a:rPr lang="de-DE" altLang="de-DE" sz="1600" dirty="0">
                <a:solidFill>
                  <a:srgbClr val="FF9900"/>
                </a:solidFill>
              </a:rPr>
              <a:t>(ausblenden oder einblenden)</a:t>
            </a:r>
          </a:p>
        </p:txBody>
      </p:sp>
      <p:sp>
        <p:nvSpPr>
          <p:cNvPr id="27" name="Line 82"/>
          <p:cNvSpPr>
            <a:spLocks noChangeShapeType="1"/>
          </p:cNvSpPr>
          <p:nvPr/>
        </p:nvSpPr>
        <p:spPr bwMode="auto">
          <a:xfrm flipH="1">
            <a:off x="7977336" y="4339803"/>
            <a:ext cx="360040" cy="1369211"/>
          </a:xfrm>
          <a:prstGeom prst="line">
            <a:avLst/>
          </a:prstGeom>
          <a:noFill/>
          <a:ln w="28575" algn="ctr">
            <a:solidFill>
              <a:srgbClr val="6699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spcAft>
                <a:spcPts val="600"/>
              </a:spcAft>
              <a:buClr>
                <a:srgbClr val="BCCC1A"/>
              </a:buClr>
              <a:buFont typeface="Arial" charset="0"/>
              <a:buNone/>
            </a:pPr>
            <a:endParaRPr lang="de-DE" sz="1400">
              <a:solidFill>
                <a:srgbClr val="7F328E"/>
              </a:solidFill>
            </a:endParaRPr>
          </a:p>
        </p:txBody>
      </p:sp>
      <p:sp>
        <p:nvSpPr>
          <p:cNvPr id="31" name="Line 94"/>
          <p:cNvSpPr>
            <a:spLocks noChangeShapeType="1"/>
          </p:cNvSpPr>
          <p:nvPr/>
        </p:nvSpPr>
        <p:spPr bwMode="auto">
          <a:xfrm flipH="1">
            <a:off x="1208583" y="2494532"/>
            <a:ext cx="220582" cy="986155"/>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solidFill>
                <a:srgbClr val="0000FF"/>
              </a:solidFill>
            </a:endParaRPr>
          </a:p>
        </p:txBody>
      </p:sp>
      <p:sp>
        <p:nvSpPr>
          <p:cNvPr id="32" name="AutoShape 95"/>
          <p:cNvSpPr>
            <a:spLocks noChangeArrowheads="1"/>
          </p:cNvSpPr>
          <p:nvPr/>
        </p:nvSpPr>
        <p:spPr bwMode="auto">
          <a:xfrm>
            <a:off x="626840" y="2204864"/>
            <a:ext cx="1805880" cy="360000"/>
          </a:xfrm>
          <a:prstGeom prst="roundRect">
            <a:avLst>
              <a:gd name="adj" fmla="val 16667"/>
            </a:avLst>
          </a:prstGeom>
          <a:solidFill>
            <a:schemeClr val="bg1"/>
          </a:solidFill>
          <a:ln w="2857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600" dirty="0">
                <a:solidFill>
                  <a:srgbClr val="0000FF"/>
                </a:solidFill>
              </a:rPr>
              <a:t>Fragen bearbeiten</a:t>
            </a:r>
          </a:p>
        </p:txBody>
      </p:sp>
      <p:sp>
        <p:nvSpPr>
          <p:cNvPr id="36" name="Abgerundetes Rechteck 7"/>
          <p:cNvSpPr>
            <a:spLocks noChangeArrowheads="1"/>
          </p:cNvSpPr>
          <p:nvPr/>
        </p:nvSpPr>
        <p:spPr bwMode="auto">
          <a:xfrm>
            <a:off x="1496616" y="3515359"/>
            <a:ext cx="3430984" cy="374939"/>
          </a:xfrm>
          <a:prstGeom prst="roundRect">
            <a:avLst>
              <a:gd name="adj" fmla="val 16667"/>
            </a:avLst>
          </a:prstGeom>
          <a:noFill/>
          <a:ln w="28575">
            <a:solidFill>
              <a:srgbClr val="FF99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ltLang="de-DE"/>
          </a:p>
        </p:txBody>
      </p:sp>
      <p:sp>
        <p:nvSpPr>
          <p:cNvPr id="2" name="Ellipse 1"/>
          <p:cNvSpPr/>
          <p:nvPr/>
        </p:nvSpPr>
        <p:spPr>
          <a:xfrm>
            <a:off x="961192" y="3480688"/>
            <a:ext cx="409611" cy="409611"/>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Abgerundetes Rechteck 7"/>
          <p:cNvSpPr>
            <a:spLocks noChangeArrowheads="1"/>
          </p:cNvSpPr>
          <p:nvPr/>
        </p:nvSpPr>
        <p:spPr bwMode="auto">
          <a:xfrm>
            <a:off x="1232455" y="4022561"/>
            <a:ext cx="606505" cy="295439"/>
          </a:xfrm>
          <a:prstGeom prst="roundRect">
            <a:avLst>
              <a:gd name="adj" fmla="val 16667"/>
            </a:avLst>
          </a:prstGeom>
          <a:noFill/>
          <a:ln w="28575" algn="ctr">
            <a:solidFill>
              <a:srgbClr val="99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spcAft>
                <a:spcPts val="600"/>
              </a:spcAft>
              <a:buClr>
                <a:srgbClr val="BCCC1A"/>
              </a:buClr>
              <a:buFont typeface="Arial" charset="0"/>
              <a:buNone/>
            </a:pPr>
            <a:endParaRPr lang="de-DE" altLang="de-DE" sz="1400">
              <a:solidFill>
                <a:srgbClr val="7F328E"/>
              </a:solidFill>
            </a:endParaRPr>
          </a:p>
        </p:txBody>
      </p:sp>
      <p:sp>
        <p:nvSpPr>
          <p:cNvPr id="39" name="Abgerundetes Rechteck 7"/>
          <p:cNvSpPr>
            <a:spLocks noChangeArrowheads="1"/>
          </p:cNvSpPr>
          <p:nvPr/>
        </p:nvSpPr>
        <p:spPr bwMode="auto">
          <a:xfrm>
            <a:off x="7761312" y="3924300"/>
            <a:ext cx="1516038" cy="393699"/>
          </a:xfrm>
          <a:prstGeom prst="roundRect">
            <a:avLst>
              <a:gd name="adj" fmla="val 16667"/>
            </a:avLst>
          </a:prstGeom>
          <a:noFill/>
          <a:ln w="28575" algn="ctr">
            <a:solidFill>
              <a:srgbClr val="6699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40" name="Abgerundetes Rechteck 7"/>
          <p:cNvSpPr>
            <a:spLocks noChangeArrowheads="1"/>
          </p:cNvSpPr>
          <p:nvPr/>
        </p:nvSpPr>
        <p:spPr bwMode="auto">
          <a:xfrm>
            <a:off x="3305433" y="3943482"/>
            <a:ext cx="4416167" cy="368168"/>
          </a:xfrm>
          <a:prstGeom prst="roundRect">
            <a:avLst>
              <a:gd name="adj" fmla="val 16667"/>
            </a:avLst>
          </a:prstGeom>
          <a:noFill/>
          <a:ln w="28575" algn="ctr">
            <a:solidFill>
              <a:srgbClr val="990000"/>
            </a:solidFill>
            <a:prstDash val="dash"/>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spcAft>
                <a:spcPts val="600"/>
              </a:spcAft>
              <a:buClr>
                <a:srgbClr val="BCCC1A"/>
              </a:buClr>
              <a:buFont typeface="Arial" charset="0"/>
              <a:buNone/>
            </a:pPr>
            <a:endParaRPr lang="de-DE" altLang="de-DE" sz="1400">
              <a:solidFill>
                <a:srgbClr val="7F328E"/>
              </a:solidFill>
            </a:endParaRPr>
          </a:p>
        </p:txBody>
      </p:sp>
      <p:sp>
        <p:nvSpPr>
          <p:cNvPr id="28" name="AutoShape 83"/>
          <p:cNvSpPr>
            <a:spLocks noChangeArrowheads="1"/>
          </p:cNvSpPr>
          <p:nvPr/>
        </p:nvSpPr>
        <p:spPr bwMode="auto">
          <a:xfrm>
            <a:off x="7041232" y="5301208"/>
            <a:ext cx="2064544" cy="648000"/>
          </a:xfrm>
          <a:prstGeom prst="roundRect">
            <a:avLst>
              <a:gd name="adj" fmla="val 16667"/>
            </a:avLst>
          </a:prstGeom>
          <a:solidFill>
            <a:schemeClr val="bg1"/>
          </a:solidFill>
          <a:ln w="28575" algn="ctr">
            <a:solidFill>
              <a:srgbClr val="669900"/>
            </a:solidFill>
            <a:round/>
            <a:headEnd/>
            <a:tailEnd/>
          </a:ln>
          <a:effectLst/>
        </p:spPr>
        <p:txBody>
          <a:bodyPr anchor="ctr"/>
          <a:lstStyle/>
          <a:p>
            <a:pPr algn="ctr">
              <a:spcAft>
                <a:spcPts val="600"/>
              </a:spcAft>
              <a:buClr>
                <a:srgbClr val="BCCC1A"/>
              </a:buClr>
              <a:buFont typeface="Arial" charset="0"/>
              <a:buNone/>
            </a:pPr>
            <a:r>
              <a:rPr lang="de-DE" altLang="de-DE" sz="1600" dirty="0">
                <a:solidFill>
                  <a:srgbClr val="669900"/>
                </a:solidFill>
              </a:rPr>
              <a:t>Prüfliste um weitere Fragen ergänzen</a:t>
            </a:r>
          </a:p>
        </p:txBody>
      </p:sp>
      <p:sp>
        <p:nvSpPr>
          <p:cNvPr id="20" name="Line 61"/>
          <p:cNvSpPr>
            <a:spLocks noChangeShapeType="1"/>
          </p:cNvSpPr>
          <p:nvPr/>
        </p:nvSpPr>
        <p:spPr bwMode="auto">
          <a:xfrm flipH="1">
            <a:off x="1711945" y="4339803"/>
            <a:ext cx="2088927" cy="853092"/>
          </a:xfrm>
          <a:prstGeom prst="line">
            <a:avLst/>
          </a:prstGeom>
          <a:noFill/>
          <a:ln w="28575" algn="ctr">
            <a:solidFill>
              <a:srgbClr val="990000"/>
            </a:solidFill>
            <a:prstDash val="dash"/>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spcAft>
                <a:spcPts val="600"/>
              </a:spcAft>
              <a:buClr>
                <a:srgbClr val="BCCC1A"/>
              </a:buClr>
              <a:buFont typeface="Arial" charset="0"/>
              <a:buNone/>
            </a:pPr>
            <a:endParaRPr lang="de-DE" sz="1400">
              <a:solidFill>
                <a:srgbClr val="7F328E"/>
              </a:solidFill>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0744" y="1135062"/>
            <a:ext cx="1238400"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0185" y="1138848"/>
            <a:ext cx="1080000"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62"/>
          <p:cNvSpPr>
            <a:spLocks noChangeArrowheads="1"/>
          </p:cNvSpPr>
          <p:nvPr/>
        </p:nvSpPr>
        <p:spPr bwMode="auto">
          <a:xfrm>
            <a:off x="631825" y="5196076"/>
            <a:ext cx="2160240" cy="648000"/>
          </a:xfrm>
          <a:prstGeom prst="roundRect">
            <a:avLst>
              <a:gd name="adj" fmla="val 16667"/>
            </a:avLst>
          </a:prstGeom>
          <a:solidFill>
            <a:schemeClr val="bg1"/>
          </a:solidFill>
          <a:ln w="2857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600" dirty="0">
                <a:solidFill>
                  <a:srgbClr val="990000"/>
                </a:solidFill>
              </a:rPr>
              <a:t>Weitere Prüfliste(n) </a:t>
            </a:r>
            <a:br>
              <a:rPr lang="de-DE" altLang="de-DE" sz="1600" dirty="0">
                <a:solidFill>
                  <a:srgbClr val="990000"/>
                </a:solidFill>
              </a:rPr>
            </a:br>
            <a:r>
              <a:rPr lang="de-DE" altLang="de-DE" sz="1600" dirty="0">
                <a:solidFill>
                  <a:srgbClr val="990000"/>
                </a:solidFill>
              </a:rPr>
              <a:t>zufügen bzw. löschen</a:t>
            </a:r>
          </a:p>
        </p:txBody>
      </p:sp>
    </p:spTree>
    <p:extLst>
      <p:ext uri="{BB962C8B-B14F-4D97-AF65-F5344CB8AC3E}">
        <p14:creationId xmlns:p14="http://schemas.microsoft.com/office/powerpoint/2010/main" val="386760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887" y="2132856"/>
            <a:ext cx="4701124" cy="110818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2" name="Titel 1"/>
          <p:cNvSpPr>
            <a:spLocks/>
          </p:cNvSpPr>
          <p:nvPr/>
        </p:nvSpPr>
        <p:spPr bwMode="auto">
          <a:xfrm>
            <a:off x="504000" y="333376"/>
            <a:ext cx="8797264"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Prüfliste anpassen: Weitere Prüfliste(n) zufügen</a:t>
            </a:r>
          </a:p>
        </p:txBody>
      </p:sp>
      <p:sp>
        <p:nvSpPr>
          <p:cNvPr id="35843" name="Inhaltsplatzhalter 2"/>
          <p:cNvSpPr>
            <a:spLocks/>
          </p:cNvSpPr>
          <p:nvPr/>
        </p:nvSpPr>
        <p:spPr bwMode="auto">
          <a:xfrm>
            <a:off x="507340" y="1125538"/>
            <a:ext cx="892800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Über das Symbol       können Sie einen Prüffall um zusätzliche Prüflisten erweitern. </a:t>
            </a:r>
            <a:br>
              <a:rPr lang="de-DE" altLang="de-DE" dirty="0"/>
            </a:br>
            <a:endParaRPr lang="de-DE" altLang="de-DE" dirty="0"/>
          </a:p>
        </p:txBody>
      </p:sp>
      <p:sp>
        <p:nvSpPr>
          <p:cNvPr id="35852" name="Oval 11"/>
          <p:cNvSpPr>
            <a:spLocks noChangeArrowheads="1"/>
          </p:cNvSpPr>
          <p:nvPr/>
        </p:nvSpPr>
        <p:spPr bwMode="auto">
          <a:xfrm>
            <a:off x="1022748" y="2498654"/>
            <a:ext cx="428228" cy="3968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031"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21" t="5387" r="4589" b="8224"/>
          <a:stretch/>
        </p:blipFill>
        <p:spPr bwMode="auto">
          <a:xfrm>
            <a:off x="2836069" y="1121568"/>
            <a:ext cx="420292"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Abgerundetes Rechteck 7"/>
          <p:cNvSpPr>
            <a:spLocks noChangeArrowheads="1"/>
          </p:cNvSpPr>
          <p:nvPr/>
        </p:nvSpPr>
        <p:spPr bwMode="auto">
          <a:xfrm>
            <a:off x="1804984" y="4257160"/>
            <a:ext cx="3580064" cy="612000"/>
          </a:xfrm>
          <a:prstGeom prst="roundRect">
            <a:avLst>
              <a:gd name="adj" fmla="val 9413"/>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Strukturbereich und Prüfliste auswählen </a:t>
            </a:r>
          </a:p>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Prüfliste mit Speichern zufügen</a:t>
            </a:r>
          </a:p>
        </p:txBody>
      </p:sp>
      <p:pic>
        <p:nvPicPr>
          <p:cNvPr id="23"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21" t="5387" r="4589" b="8224"/>
          <a:stretch/>
        </p:blipFill>
        <p:spPr bwMode="auto">
          <a:xfrm>
            <a:off x="545306" y="371474"/>
            <a:ext cx="420292"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2411" y="1772816"/>
            <a:ext cx="3689390" cy="44644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Abgerundetes Rechteck 7"/>
          <p:cNvSpPr>
            <a:spLocks noChangeArrowheads="1"/>
          </p:cNvSpPr>
          <p:nvPr/>
        </p:nvSpPr>
        <p:spPr bwMode="auto">
          <a:xfrm>
            <a:off x="5656064" y="5822662"/>
            <a:ext cx="836175" cy="303818"/>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410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824" y="5301208"/>
            <a:ext cx="4708623" cy="5897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51" name="Line 15"/>
          <p:cNvSpPr>
            <a:spLocks noChangeShapeType="1"/>
          </p:cNvSpPr>
          <p:nvPr/>
        </p:nvSpPr>
        <p:spPr bwMode="auto">
          <a:xfrm flipH="1" flipV="1">
            <a:off x="3656856" y="5661248"/>
            <a:ext cx="1975554" cy="33013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5850" name="Line 15"/>
          <p:cNvSpPr>
            <a:spLocks noChangeShapeType="1"/>
          </p:cNvSpPr>
          <p:nvPr/>
        </p:nvSpPr>
        <p:spPr bwMode="auto">
          <a:xfrm>
            <a:off x="2494823" y="2976490"/>
            <a:ext cx="3610702" cy="1316606"/>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Tree>
    <p:extLst>
      <p:ext uri="{BB962C8B-B14F-4D97-AF65-F5344CB8AC3E}">
        <p14:creationId xmlns:p14="http://schemas.microsoft.com/office/powerpoint/2010/main" val="3740818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1916832"/>
            <a:ext cx="8657418" cy="118935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866" name="Inhaltsplatzhalter 2"/>
          <p:cNvSpPr>
            <a:spLocks/>
          </p:cNvSpPr>
          <p:nvPr/>
        </p:nvSpPr>
        <p:spPr bwMode="auto">
          <a:xfrm>
            <a:off x="507340" y="1125538"/>
            <a:ext cx="892800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Eine zugefügte Prüfliste (Registerkarte) können Sie wieder entfernen. Das Löschen erfolgt erst nach Bestätigung der Sicherheitsabfrage.</a:t>
            </a:r>
          </a:p>
          <a:p>
            <a:pPr eaLnBrk="1" hangingPunct="1"/>
            <a:endParaRPr lang="de-DE" altLang="de-DE" dirty="0"/>
          </a:p>
          <a:p>
            <a:pPr eaLnBrk="1" hangingPunct="1"/>
            <a:endParaRPr lang="de-DE" altLang="de-DE" dirty="0"/>
          </a:p>
          <a:p>
            <a:pPr eaLnBrk="1" hangingPunct="1"/>
            <a:endParaRPr lang="de-DE" altLang="de-DE" dirty="0"/>
          </a:p>
          <a:p>
            <a:pPr marL="0" indent="0" eaLnBrk="1" hangingPunct="1">
              <a:buNone/>
            </a:pPr>
            <a:endParaRPr lang="de-DE" altLang="de-DE" dirty="0"/>
          </a:p>
          <a:p>
            <a:pPr eaLnBrk="1" hangingPunct="1"/>
            <a:r>
              <a:rPr lang="de-DE" altLang="de-DE" dirty="0"/>
              <a:t>Auf gleiche Weise können Sie auch die Registerkarte „Weitere Prüffragen“ löschen. Eine Wiederherstellung ist jedoch nicht mehr möglich. Ist sie gelöscht, können Sie diesem Prüffall keine zusätzlichen Fragen mehr zufügen.</a:t>
            </a:r>
          </a:p>
          <a:p>
            <a:pPr eaLnBrk="1" hangingPunct="1"/>
            <a:r>
              <a:rPr lang="de-DE" altLang="de-DE" dirty="0"/>
              <a:t>Die namensgebende Prüfliste des Prüffalls (hier: 4.1.2.5 Hausmeister) können Sie nicht löschen.</a:t>
            </a:r>
          </a:p>
        </p:txBody>
      </p:sp>
      <p:sp>
        <p:nvSpPr>
          <p:cNvPr id="36868" name="Titel 1"/>
          <p:cNvSpPr>
            <a:spLocks/>
          </p:cNvSpPr>
          <p:nvPr/>
        </p:nvSpPr>
        <p:spPr bwMode="auto">
          <a:xfrm>
            <a:off x="504000" y="333376"/>
            <a:ext cx="876874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Prüfliste anpassen: Weitere Prüfliste(n) löschen</a:t>
            </a:r>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290" t="2322" r="3005" b="3005"/>
          <a:stretch/>
        </p:blipFill>
        <p:spPr bwMode="auto">
          <a:xfrm>
            <a:off x="559789" y="379041"/>
            <a:ext cx="366857"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872" name="Oval 11"/>
          <p:cNvSpPr>
            <a:spLocks noChangeArrowheads="1"/>
          </p:cNvSpPr>
          <p:nvPr/>
        </p:nvSpPr>
        <p:spPr bwMode="auto">
          <a:xfrm>
            <a:off x="1472241" y="2408455"/>
            <a:ext cx="448000" cy="41656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extLst>
      <p:ext uri="{BB962C8B-B14F-4D97-AF65-F5344CB8AC3E}">
        <p14:creationId xmlns:p14="http://schemas.microsoft.com/office/powerpoint/2010/main" val="2390633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6825" y="1245654"/>
            <a:ext cx="3414976" cy="499163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1" name="Inhaltsplatzhalter 2"/>
          <p:cNvSpPr>
            <a:spLocks/>
          </p:cNvSpPr>
          <p:nvPr/>
        </p:nvSpPr>
        <p:spPr bwMode="auto">
          <a:xfrm>
            <a:off x="507339" y="1136651"/>
            <a:ext cx="5165741"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defRPr/>
            </a:pPr>
            <a:r>
              <a:rPr lang="de-DE" altLang="de-DE" dirty="0"/>
              <a:t>Alle Fragen, die in der Spalte A (Frage angewählt/abgewählt) mit       oder      gekennzeichnet sind, können Sie für die </a:t>
            </a:r>
            <a:br>
              <a:rPr lang="de-DE" altLang="de-DE" dirty="0"/>
            </a:br>
            <a:r>
              <a:rPr lang="de-DE" altLang="de-DE" dirty="0"/>
              <a:t>spätere Bearbeitung (Beantwortung der Fragen) ausblenden oder wieder einblenden.</a:t>
            </a:r>
          </a:p>
          <a:p>
            <a:pPr eaLnBrk="1" hangingPunct="1">
              <a:defRPr/>
            </a:pPr>
            <a:r>
              <a:rPr lang="de-DE" altLang="de-DE" dirty="0">
                <a:solidFill>
                  <a:schemeClr val="tx2"/>
                </a:solidFill>
              </a:rPr>
              <a:t>Über die Auswahl-Kästchen markieren Sie die gewünschten Fragen und klicken auf eine der beiden Schaltflächen: </a:t>
            </a:r>
          </a:p>
          <a:p>
            <a:pPr marL="0" indent="0" eaLnBrk="1" hangingPunct="1">
              <a:buFont typeface="Arial" charset="0"/>
              <a:buNone/>
              <a:defRPr/>
            </a:pPr>
            <a:endParaRPr lang="de-DE" altLang="de-DE" sz="3200" dirty="0">
              <a:solidFill>
                <a:schemeClr val="tx2"/>
              </a:solidFill>
            </a:endParaRPr>
          </a:p>
          <a:p>
            <a:pPr eaLnBrk="1" hangingPunct="1">
              <a:defRPr/>
            </a:pPr>
            <a:r>
              <a:rPr lang="de-DE" altLang="de-DE" dirty="0">
                <a:solidFill>
                  <a:schemeClr val="tx2"/>
                </a:solidFill>
              </a:rPr>
              <a:t>Abgewählte Fragen werden im Reiter Gefährdungsermittlung, wo es um die Beantwortung der Fragen geht, nicht mehr angezeigt.</a:t>
            </a:r>
          </a:p>
          <a:p>
            <a:pPr eaLnBrk="1" hangingPunct="1">
              <a:defRPr/>
            </a:pPr>
            <a:endParaRPr lang="de-DE" altLang="de-DE" dirty="0">
              <a:solidFill>
                <a:schemeClr val="tx2"/>
              </a:solidFill>
            </a:endParaRPr>
          </a:p>
        </p:txBody>
      </p:sp>
      <p:pic>
        <p:nvPicPr>
          <p:cNvPr id="15" name="Picture 1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07409" y="1544092"/>
            <a:ext cx="288925" cy="22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846863" y="1546700"/>
            <a:ext cx="288925" cy="220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3"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Prüfliste anpassen: Fragen ab-/anwählen</a:t>
            </a:r>
          </a:p>
        </p:txBody>
      </p:sp>
      <p:pic>
        <p:nvPicPr>
          <p:cNvPr id="13"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536" y="4032870"/>
            <a:ext cx="4352925"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0341" y="495572"/>
            <a:ext cx="288925" cy="220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23185" y="495572"/>
            <a:ext cx="288925" cy="22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Abgerundetes Rechteck 7"/>
          <p:cNvSpPr>
            <a:spLocks noChangeArrowheads="1"/>
          </p:cNvSpPr>
          <p:nvPr/>
        </p:nvSpPr>
        <p:spPr bwMode="auto">
          <a:xfrm>
            <a:off x="5961112" y="2636912"/>
            <a:ext cx="576065" cy="504056"/>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7" name="Abgerundetes Rechteck 7"/>
          <p:cNvSpPr>
            <a:spLocks noChangeArrowheads="1"/>
          </p:cNvSpPr>
          <p:nvPr/>
        </p:nvSpPr>
        <p:spPr bwMode="auto">
          <a:xfrm>
            <a:off x="6553944" y="5491872"/>
            <a:ext cx="1269627" cy="299328"/>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extLst>
      <p:ext uri="{BB962C8B-B14F-4D97-AF65-F5344CB8AC3E}">
        <p14:creationId xmlns:p14="http://schemas.microsoft.com/office/powerpoint/2010/main" val="1908230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088" y="1267143"/>
            <a:ext cx="3585401" cy="493164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1" name="Inhaltsplatzhalter 2"/>
          <p:cNvSpPr>
            <a:spLocks/>
          </p:cNvSpPr>
          <p:nvPr/>
        </p:nvSpPr>
        <p:spPr bwMode="auto">
          <a:xfrm>
            <a:off x="507339" y="1136651"/>
            <a:ext cx="5165741"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defRPr/>
            </a:pPr>
            <a:r>
              <a:rPr lang="de-DE" altLang="de-DE" dirty="0"/>
              <a:t>Markieren Sie zu einer Fragengruppe (nur) die Überschrift, werden alle zugehörigen Fragen abgewählt bzw. wieder angewählt.</a:t>
            </a:r>
          </a:p>
          <a:p>
            <a:pPr eaLnBrk="1" hangingPunct="1">
              <a:defRPr/>
            </a:pPr>
            <a:r>
              <a:rPr lang="de-DE" altLang="de-DE" dirty="0"/>
              <a:t>Sollen aus einem umfangreichen Abschnitt nur einzelne Fragen erhalten bleiben, können Sie über die Überschrift zunächst alles      abwählen und dann einzelne Fragen wieder      anwählen.</a:t>
            </a:r>
          </a:p>
          <a:p>
            <a:pPr eaLnBrk="1" hangingPunct="1">
              <a:defRPr/>
            </a:pPr>
            <a:r>
              <a:rPr lang="de-DE" altLang="de-DE" dirty="0">
                <a:solidFill>
                  <a:schemeClr val="tx2"/>
                </a:solidFill>
              </a:rPr>
              <a:t>Abgewählte Fragen werden im Druck von Ergebnis und Maßnahmen angezeigt, sortiert nach Registerkarten.</a:t>
            </a:r>
          </a:p>
          <a:p>
            <a:pPr eaLnBrk="1" hangingPunct="1">
              <a:defRPr/>
            </a:pPr>
            <a:endParaRPr lang="de-DE" altLang="de-DE" dirty="0">
              <a:solidFill>
                <a:schemeClr val="tx2"/>
              </a:solidFill>
            </a:endParaRPr>
          </a:p>
        </p:txBody>
      </p:sp>
      <p:sp>
        <p:nvSpPr>
          <p:cNvPr id="37893"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Prüfliste anpassen: Fragen ab-/anwählen</a:t>
            </a:r>
          </a:p>
        </p:txBody>
      </p:sp>
      <p:pic>
        <p:nvPicPr>
          <p:cNvPr id="10" name="Picture 1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0341" y="495572"/>
            <a:ext cx="288925" cy="220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923185" y="495572"/>
            <a:ext cx="288925" cy="22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Abgerundetes Rechteck 7"/>
          <p:cNvSpPr>
            <a:spLocks noChangeArrowheads="1"/>
          </p:cNvSpPr>
          <p:nvPr/>
        </p:nvSpPr>
        <p:spPr bwMode="auto">
          <a:xfrm>
            <a:off x="5786615" y="2298204"/>
            <a:ext cx="966585" cy="30991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7" name="Abgerundetes Rechteck 7"/>
          <p:cNvSpPr>
            <a:spLocks noChangeArrowheads="1"/>
          </p:cNvSpPr>
          <p:nvPr/>
        </p:nvSpPr>
        <p:spPr bwMode="auto">
          <a:xfrm>
            <a:off x="6419677" y="5445224"/>
            <a:ext cx="1269627" cy="24138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18" name="Picture 1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563391" y="3432076"/>
            <a:ext cx="288925" cy="22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1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590006" y="3725162"/>
            <a:ext cx="288925" cy="220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657" y="5085184"/>
            <a:ext cx="3920327" cy="115212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4943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535" y="3371488"/>
            <a:ext cx="8663265" cy="286582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19" name="Inhaltsplatzhalter 2"/>
          <p:cNvSpPr>
            <a:spLocks noGrp="1"/>
          </p:cNvSpPr>
          <p:nvPr>
            <p:ph idx="4294967295"/>
          </p:nvPr>
        </p:nvSpPr>
        <p:spPr>
          <a:xfrm>
            <a:off x="507337" y="1136650"/>
            <a:ext cx="8928000" cy="1150938"/>
          </a:xfrm>
        </p:spPr>
        <p:txBody>
          <a:bodyPr/>
          <a:lstStyle/>
          <a:p>
            <a:pPr eaLnBrk="1" hangingPunct="1">
              <a:spcAft>
                <a:spcPts val="1200"/>
              </a:spcAft>
            </a:pPr>
            <a:r>
              <a:rPr altLang="de-DE" dirty="0"/>
              <a:t>Nur in den Prüflistenvarianten "Leerer Prüffall" und "Eigene Prüflisten" können Sie Fragen direkt in der Prüfliste fortschreiben. Alle anderen Prüflisten haben dazu die Registerkarte                        .</a:t>
            </a:r>
          </a:p>
          <a:p>
            <a:pPr eaLnBrk="1" hangingPunct="1"/>
            <a:r>
              <a:rPr altLang="de-DE" dirty="0"/>
              <a:t>Im (anfangs) leeren Reiter können Sie entweder                              oder</a:t>
            </a:r>
            <a:br>
              <a:rPr altLang="de-DE" dirty="0"/>
            </a:br>
            <a:r>
              <a:rPr altLang="de-DE" dirty="0"/>
              <a:t>                                   .</a:t>
            </a:r>
          </a:p>
        </p:txBody>
      </p:sp>
      <p:sp>
        <p:nvSpPr>
          <p:cNvPr id="34825" name="Titel 1"/>
          <p:cNvSpPr>
            <a:spLocks/>
          </p:cNvSpPr>
          <p:nvPr/>
        </p:nvSpPr>
        <p:spPr bwMode="auto">
          <a:xfrm>
            <a:off x="504000" y="333376"/>
            <a:ext cx="8190076"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Prüfliste anpassen: Weitere Prüffragen zufügen</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7304" y="1774512"/>
            <a:ext cx="1553682"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4" name="Abgerundetes Rechteck 7"/>
          <p:cNvSpPr>
            <a:spLocks noChangeArrowheads="1"/>
          </p:cNvSpPr>
          <p:nvPr/>
        </p:nvSpPr>
        <p:spPr bwMode="auto">
          <a:xfrm>
            <a:off x="4935819" y="5506721"/>
            <a:ext cx="3151541" cy="32902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3160" y="2226304"/>
            <a:ext cx="1852875" cy="3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5190" y="2583646"/>
            <a:ext cx="2379375" cy="3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796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2871249"/>
            <a:ext cx="6400775" cy="33660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22" name="Inhaltsplatzhalter 2"/>
          <p:cNvSpPr>
            <a:spLocks/>
          </p:cNvSpPr>
          <p:nvPr/>
        </p:nvSpPr>
        <p:spPr bwMode="auto">
          <a:xfrm>
            <a:off x="507340"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                                  : es öffnet sich ein Fenster mit leeren Feldern</a:t>
            </a:r>
            <a:r>
              <a:rPr lang="de-DE" altLang="de-DE" dirty="0">
                <a:solidFill>
                  <a:schemeClr val="tx2"/>
                </a:solidFill>
              </a:rPr>
              <a:t>.</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ym typeface="Wingdings 3" pitchFamily="18" charset="2"/>
              </a:rPr>
              <a:t> </a:t>
            </a:r>
            <a:r>
              <a:rPr lang="de-DE" altLang="de-DE" dirty="0"/>
              <a:t>die Frage steht standardmäßig auf Abwählbar</a:t>
            </a:r>
            <a:endParaRPr lang="de-DE" altLang="de-DE" dirty="0">
              <a:solidFill>
                <a:schemeClr val="tx1"/>
              </a:solidFill>
            </a:endParaRPr>
          </a:p>
          <a:p>
            <a:pPr eaLnBrk="1" hangingPunct="1">
              <a:buFont typeface="Arial" charset="0"/>
              <a:buNone/>
            </a:pPr>
            <a:r>
              <a:rPr lang="de-DE" altLang="de-DE" dirty="0">
                <a:solidFill>
                  <a:schemeClr val="tx1"/>
                </a:solidFill>
              </a:rPr>
              <a:t>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t>die mit Sternchen kennzeichneten Felder sind Pflichtfelder</a:t>
            </a:r>
            <a:endParaRPr lang="de-DE" altLang="de-DE" dirty="0">
              <a:solidFill>
                <a:schemeClr val="tx1"/>
              </a:solidFill>
            </a:endParaRPr>
          </a:p>
          <a:p>
            <a:pPr eaLnBrk="1" hangingPunct="1">
              <a:buFont typeface="Arial" charset="0"/>
              <a:buNone/>
            </a:pPr>
            <a:r>
              <a:rPr lang="de-DE" altLang="de-DE" dirty="0">
                <a:solidFill>
                  <a:srgbClr val="7F328E"/>
                </a:solidFill>
              </a:rPr>
              <a:t>	</a:t>
            </a:r>
            <a:r>
              <a:rPr lang="de-DE" altLang="de-DE" dirty="0"/>
              <a:t> </a:t>
            </a:r>
            <a:r>
              <a:rPr lang="de-DE" altLang="de-DE" dirty="0">
                <a:solidFill>
                  <a:srgbClr val="FF9900"/>
                </a:solidFill>
                <a:sym typeface="Wingdings 3" pitchFamily="18" charset="2"/>
              </a:rPr>
              <a:t></a:t>
            </a:r>
            <a:r>
              <a:rPr lang="de-DE" altLang="de-DE" dirty="0">
                <a:sym typeface="Wingdings 3" pitchFamily="18" charset="2"/>
              </a:rPr>
              <a:t> die </a:t>
            </a:r>
            <a:r>
              <a:rPr lang="de-DE" altLang="de-DE" dirty="0"/>
              <a:t>Lösungsansätze werden über die drei Symbole bearbeitet:</a:t>
            </a:r>
          </a:p>
        </p:txBody>
      </p:sp>
      <p:pic>
        <p:nvPicPr>
          <p:cNvPr id="30727"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012" y="1179513"/>
            <a:ext cx="2280444"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ltLang="de-DE" sz="2600" b="1" dirty="0">
                <a:solidFill>
                  <a:srgbClr val="1B367A"/>
                </a:solidFill>
              </a:rPr>
              <a:t>Eigene Fragen zufügen</a:t>
            </a:r>
          </a:p>
        </p:txBody>
      </p:sp>
      <p:sp>
        <p:nvSpPr>
          <p:cNvPr id="30729" name="Abgerundetes Rechteck 6"/>
          <p:cNvSpPr>
            <a:spLocks noChangeArrowheads="1"/>
          </p:cNvSpPr>
          <p:nvPr/>
        </p:nvSpPr>
        <p:spPr bwMode="auto">
          <a:xfrm>
            <a:off x="2036234" y="3284984"/>
            <a:ext cx="1434306" cy="24130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30730" name="Line 16"/>
          <p:cNvSpPr>
            <a:spLocks noChangeShapeType="1"/>
          </p:cNvSpPr>
          <p:nvPr/>
        </p:nvSpPr>
        <p:spPr bwMode="auto">
          <a:xfrm flipH="1" flipV="1">
            <a:off x="3627039" y="3511549"/>
            <a:ext cx="3702223" cy="1190414"/>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0731" name="Abgerundetes Rechteck 7"/>
          <p:cNvSpPr>
            <a:spLocks noChangeArrowheads="1"/>
          </p:cNvSpPr>
          <p:nvPr/>
        </p:nvSpPr>
        <p:spPr bwMode="auto">
          <a:xfrm>
            <a:off x="7329264" y="4149232"/>
            <a:ext cx="1992007" cy="136800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Über diese beiden Kästchen treffen Sie eine Auswahl, ob es eine Überschrift sein  soll und ob die Frage abwählbar sein soll.</a:t>
            </a:r>
          </a:p>
        </p:txBody>
      </p:sp>
      <p:sp>
        <p:nvSpPr>
          <p:cNvPr id="30732" name="Abgerundetes Rechteck 6"/>
          <p:cNvSpPr>
            <a:spLocks noChangeArrowheads="1"/>
          </p:cNvSpPr>
          <p:nvPr/>
        </p:nvSpPr>
        <p:spPr bwMode="auto">
          <a:xfrm>
            <a:off x="6445140" y="4807542"/>
            <a:ext cx="276887" cy="855233"/>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0650" y="5013176"/>
            <a:ext cx="3692470" cy="102408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4584" y="2277525"/>
            <a:ext cx="452832" cy="1643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0127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4" y="2780929"/>
            <a:ext cx="6562827" cy="343254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47" name="Inhaltsplatzhalter 2"/>
          <p:cNvSpPr>
            <a:spLocks/>
          </p:cNvSpPr>
          <p:nvPr/>
        </p:nvSpPr>
        <p:spPr bwMode="auto">
          <a:xfrm>
            <a:off x="507340" y="1150938"/>
            <a:ext cx="892800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                                          </a:t>
            </a:r>
            <a:r>
              <a:rPr lang="de-DE" altLang="de-DE" sz="900" dirty="0"/>
              <a:t> </a:t>
            </a:r>
            <a:r>
              <a:rPr lang="de-DE" altLang="de-DE" dirty="0"/>
              <a:t>: es öffnet sich ein Fenster, über das Sie eine beliebige Auswahl treffen können.</a:t>
            </a:r>
            <a:endParaRPr lang="de-DE" altLang="de-DE" dirty="0">
              <a:solidFill>
                <a:schemeClr val="tx2"/>
              </a:solidFill>
            </a:endParaRP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ym typeface="Wingdings 3" pitchFamily="18" charset="2"/>
              </a:rPr>
              <a:t> </a:t>
            </a:r>
            <a:r>
              <a:rPr lang="de-DE" altLang="de-DE" dirty="0"/>
              <a:t>Auswahl des Strukturbereiches und der Prüfliste</a:t>
            </a:r>
            <a:endParaRPr lang="de-DE" altLang="de-DE" dirty="0">
              <a:solidFill>
                <a:schemeClr val="tx1"/>
              </a:solidFill>
            </a:endParaRPr>
          </a:p>
          <a:p>
            <a:pPr eaLnBrk="1" hangingPunct="1">
              <a:buFont typeface="Arial" charset="0"/>
              <a:buNone/>
            </a:pPr>
            <a:r>
              <a:rPr lang="de-DE" altLang="de-DE" dirty="0">
                <a:solidFill>
                  <a:schemeClr val="tx1"/>
                </a:solidFill>
              </a:rPr>
              <a:t>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t>Auswahl der Fragen, die übernommen werden sollen</a:t>
            </a:r>
          </a:p>
        </p:txBody>
      </p:sp>
      <p:pic>
        <p:nvPicPr>
          <p:cNvPr id="3174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375" y="1136651"/>
            <a:ext cx="2920206"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Line 19"/>
          <p:cNvSpPr>
            <a:spLocks noChangeShapeType="1"/>
          </p:cNvSpPr>
          <p:nvPr/>
        </p:nvSpPr>
        <p:spPr bwMode="auto">
          <a:xfrm flipH="1">
            <a:off x="3152799" y="3730625"/>
            <a:ext cx="4248471" cy="113853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1751" name="Line 20"/>
          <p:cNvSpPr>
            <a:spLocks noChangeShapeType="1"/>
          </p:cNvSpPr>
          <p:nvPr/>
        </p:nvSpPr>
        <p:spPr bwMode="auto">
          <a:xfrm flipH="1">
            <a:off x="6176780" y="4376738"/>
            <a:ext cx="1224492" cy="215900"/>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1752" name="Abgerundetes Rechteck 7"/>
          <p:cNvSpPr>
            <a:spLocks noChangeArrowheads="1"/>
          </p:cNvSpPr>
          <p:nvPr/>
        </p:nvSpPr>
        <p:spPr bwMode="auto">
          <a:xfrm>
            <a:off x="7377045" y="3441700"/>
            <a:ext cx="1944226" cy="503238"/>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Strukturbereich und Prüffall auswählen.</a:t>
            </a:r>
          </a:p>
        </p:txBody>
      </p:sp>
      <p:sp>
        <p:nvSpPr>
          <p:cNvPr id="31753" name="Abgerundetes Rechteck 7"/>
          <p:cNvSpPr>
            <a:spLocks noChangeArrowheads="1"/>
          </p:cNvSpPr>
          <p:nvPr/>
        </p:nvSpPr>
        <p:spPr bwMode="auto">
          <a:xfrm>
            <a:off x="7399692" y="4233864"/>
            <a:ext cx="1921579" cy="287337"/>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Fragen auswählen.</a:t>
            </a:r>
          </a:p>
        </p:txBody>
      </p:sp>
      <p:sp>
        <p:nvSpPr>
          <p:cNvPr id="31754"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Fragen aus (anderen) Prüflisten zufügen</a:t>
            </a:r>
          </a:p>
        </p:txBody>
      </p:sp>
      <p:sp>
        <p:nvSpPr>
          <p:cNvPr id="31755" name="Abgerundetes Rechteck 6"/>
          <p:cNvSpPr>
            <a:spLocks noChangeArrowheads="1"/>
          </p:cNvSpPr>
          <p:nvPr/>
        </p:nvSpPr>
        <p:spPr bwMode="auto">
          <a:xfrm>
            <a:off x="3296816" y="5889627"/>
            <a:ext cx="696064" cy="25717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31756" name="Line 20"/>
          <p:cNvSpPr>
            <a:spLocks noChangeShapeType="1"/>
          </p:cNvSpPr>
          <p:nvPr/>
        </p:nvSpPr>
        <p:spPr bwMode="auto">
          <a:xfrm flipH="1">
            <a:off x="4664968" y="5961064"/>
            <a:ext cx="2736303" cy="7302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1757" name="Abgerundetes Rechteck 7"/>
          <p:cNvSpPr>
            <a:spLocks noChangeArrowheads="1"/>
          </p:cNvSpPr>
          <p:nvPr/>
        </p:nvSpPr>
        <p:spPr bwMode="auto">
          <a:xfrm>
            <a:off x="7401272" y="5492751"/>
            <a:ext cx="1920528" cy="720725"/>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Übernehmen und Schließen oder </a:t>
            </a:r>
            <a:r>
              <a:rPr lang="de-DE" altLang="de-DE" sz="1400" dirty="0" err="1">
                <a:solidFill>
                  <a:srgbClr val="1B367A"/>
                </a:solidFill>
              </a:rPr>
              <a:t>wei-tere</a:t>
            </a:r>
            <a:r>
              <a:rPr lang="de-DE" altLang="de-DE" sz="1400" dirty="0">
                <a:solidFill>
                  <a:srgbClr val="1B367A"/>
                </a:solidFill>
              </a:rPr>
              <a:t> Auswahl treffen.</a:t>
            </a:r>
          </a:p>
        </p:txBody>
      </p:sp>
      <p:sp>
        <p:nvSpPr>
          <p:cNvPr id="13" name="Oval 11"/>
          <p:cNvSpPr>
            <a:spLocks noChangeArrowheads="1"/>
          </p:cNvSpPr>
          <p:nvPr/>
        </p:nvSpPr>
        <p:spPr bwMode="auto">
          <a:xfrm>
            <a:off x="3311104" y="4091930"/>
            <a:ext cx="288032" cy="283574"/>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4" name="Oval 11"/>
          <p:cNvSpPr>
            <a:spLocks noChangeArrowheads="1"/>
          </p:cNvSpPr>
          <p:nvPr/>
        </p:nvSpPr>
        <p:spPr bwMode="auto">
          <a:xfrm>
            <a:off x="3311104" y="4834880"/>
            <a:ext cx="288032" cy="283574"/>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extLst>
      <p:ext uri="{BB962C8B-B14F-4D97-AF65-F5344CB8AC3E}">
        <p14:creationId xmlns:p14="http://schemas.microsoft.com/office/powerpoint/2010/main" val="1408839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2" y="2778065"/>
            <a:ext cx="2129297" cy="345924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4541" y="2778065"/>
            <a:ext cx="6369513" cy="345924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el 1"/>
          <p:cNvSpPr>
            <a:spLocks/>
          </p:cNvSpPr>
          <p:nvPr/>
        </p:nvSpPr>
        <p:spPr bwMode="auto">
          <a:xfrm>
            <a:off x="504000" y="333376"/>
            <a:ext cx="8262084"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Prüfliste anpassen/ändern: Fragen bearbeiten</a:t>
            </a:r>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246" b="4352"/>
          <a:stretch/>
        </p:blipFill>
        <p:spPr bwMode="auto">
          <a:xfrm>
            <a:off x="519194" y="390523"/>
            <a:ext cx="433252"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Inhaltsplatzhalter 2"/>
          <p:cNvSpPr>
            <a:spLocks/>
          </p:cNvSpPr>
          <p:nvPr/>
        </p:nvSpPr>
        <p:spPr bwMode="auto">
          <a:xfrm>
            <a:off x="507338"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Bei selbst erstellten oder zusammengestellten Fragen können Sie alle Inhalte der Frage ändern.</a:t>
            </a:r>
          </a:p>
          <a:p>
            <a:pPr eaLnBrk="1" hangingPunct="1"/>
            <a:r>
              <a:rPr lang="de-DE" altLang="de-DE" dirty="0"/>
              <a:t>Bei Prüflisten aus dem Inhalt können Sie nur Gefährdung/Belastung/ Mangel und Beispielhafte Lösungsansätze ändern.</a:t>
            </a:r>
          </a:p>
        </p:txBody>
      </p:sp>
      <p:sp>
        <p:nvSpPr>
          <p:cNvPr id="19" name="Oval 11"/>
          <p:cNvSpPr>
            <a:spLocks noChangeArrowheads="1"/>
          </p:cNvSpPr>
          <p:nvPr/>
        </p:nvSpPr>
        <p:spPr bwMode="auto">
          <a:xfrm>
            <a:off x="839235" y="5489004"/>
            <a:ext cx="350838" cy="32385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23" name="Oval 11"/>
          <p:cNvSpPr>
            <a:spLocks noChangeArrowheads="1"/>
          </p:cNvSpPr>
          <p:nvPr/>
        </p:nvSpPr>
        <p:spPr bwMode="auto">
          <a:xfrm>
            <a:off x="667668" y="4009088"/>
            <a:ext cx="350838" cy="32385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1" name="Oval 11"/>
          <p:cNvSpPr>
            <a:spLocks noChangeArrowheads="1"/>
          </p:cNvSpPr>
          <p:nvPr/>
        </p:nvSpPr>
        <p:spPr bwMode="auto">
          <a:xfrm>
            <a:off x="4287091" y="3334891"/>
            <a:ext cx="350838" cy="32385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extLst>
      <p:ext uri="{BB962C8B-B14F-4D97-AF65-F5344CB8AC3E}">
        <p14:creationId xmlns:p14="http://schemas.microsoft.com/office/powerpoint/2010/main" val="2860864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8"/>
          <p:cNvSpPr>
            <a:spLocks/>
          </p:cNvSpPr>
          <p:nvPr/>
        </p:nvSpPr>
        <p:spPr bwMode="auto">
          <a:xfrm>
            <a:off x="1988079" y="2351089"/>
            <a:ext cx="6708908"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804863" indent="-358775" eaLnBrk="0" hangingPunct="0">
              <a:spcAft>
                <a:spcPts val="600"/>
              </a:spcAft>
              <a:buClr>
                <a:srgbClr val="FF9900"/>
              </a:buClr>
              <a:buFont typeface="Arial" charset="0"/>
              <a:buChar char="–"/>
              <a:defRPr sz="2000">
                <a:solidFill>
                  <a:srgbClr val="1B367A"/>
                </a:solidFill>
                <a:latin typeface="Arial" charset="0"/>
                <a:cs typeface="Arial" charset="0"/>
              </a:defRPr>
            </a:lvl2pPr>
            <a:lvl3pPr marL="1343025" indent="-358775" eaLnBrk="0" hangingPunct="0">
              <a:spcAft>
                <a:spcPts val="600"/>
              </a:spcAft>
              <a:buClr>
                <a:srgbClr val="FF9900"/>
              </a:buClr>
              <a:buFont typeface="Arial" charset="0"/>
              <a:buChar char="▪"/>
              <a:defRPr sz="2000">
                <a:solidFill>
                  <a:srgbClr val="1B367A"/>
                </a:solidFill>
                <a:latin typeface="Arial" charset="0"/>
                <a:cs typeface="Arial" charset="0"/>
              </a:defRPr>
            </a:lvl3pPr>
            <a:lvl4pPr marL="1881188" indent="-358775" eaLnBrk="0" hangingPunct="0">
              <a:spcAft>
                <a:spcPts val="600"/>
              </a:spcAft>
              <a:buClr>
                <a:srgbClr val="FF9900"/>
              </a:buClr>
              <a:buFont typeface="Arial" charset="0"/>
              <a:buChar char="-"/>
              <a:defRPr sz="2000">
                <a:solidFill>
                  <a:srgbClr val="1B367A"/>
                </a:solidFill>
                <a:latin typeface="Arial" charset="0"/>
                <a:cs typeface="Arial" charset="0"/>
              </a:defRPr>
            </a:lvl4pPr>
            <a:lvl5pPr marL="2419350" indent="-358775" eaLnBrk="0" hangingPunct="0">
              <a:spcAft>
                <a:spcPts val="600"/>
              </a:spcAft>
              <a:buClr>
                <a:srgbClr val="FF9900"/>
              </a:buClr>
              <a:buFont typeface="Arial" charset="0"/>
              <a:buChar char="»"/>
              <a:defRPr sz="2000">
                <a:solidFill>
                  <a:srgbClr val="1B367A"/>
                </a:solidFill>
                <a:latin typeface="Arial" charset="0"/>
                <a:cs typeface="Arial" charset="0"/>
              </a:defRPr>
            </a:lvl5pPr>
            <a:lvl6pPr marL="28765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33337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7909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42481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endParaRPr lang="de-DE" altLang="de-DE"/>
          </a:p>
        </p:txBody>
      </p:sp>
      <p:sp>
        <p:nvSpPr>
          <p:cNvPr id="3076" name="Rectangle 9"/>
          <p:cNvSpPr>
            <a:spLocks/>
          </p:cNvSpPr>
          <p:nvPr/>
        </p:nvSpPr>
        <p:spPr bwMode="auto">
          <a:xfrm>
            <a:off x="507340" y="1124744"/>
            <a:ext cx="8928000"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804863" indent="-358775" eaLnBrk="0" hangingPunct="0">
              <a:spcAft>
                <a:spcPts val="600"/>
              </a:spcAft>
              <a:buClr>
                <a:srgbClr val="FF9900"/>
              </a:buClr>
              <a:buFont typeface="Arial" charset="0"/>
              <a:buChar char="–"/>
              <a:defRPr sz="2000">
                <a:solidFill>
                  <a:srgbClr val="1B367A"/>
                </a:solidFill>
                <a:latin typeface="Arial" charset="0"/>
                <a:cs typeface="Arial" charset="0"/>
              </a:defRPr>
            </a:lvl2pPr>
            <a:lvl3pPr marL="1343025" indent="-358775" eaLnBrk="0" hangingPunct="0">
              <a:spcAft>
                <a:spcPts val="600"/>
              </a:spcAft>
              <a:buClr>
                <a:srgbClr val="FF9900"/>
              </a:buClr>
              <a:buFont typeface="Arial" charset="0"/>
              <a:buChar char="▪"/>
              <a:defRPr sz="2000">
                <a:solidFill>
                  <a:srgbClr val="1B367A"/>
                </a:solidFill>
                <a:latin typeface="Arial" charset="0"/>
                <a:cs typeface="Arial" charset="0"/>
              </a:defRPr>
            </a:lvl3pPr>
            <a:lvl4pPr marL="1881188" indent="-358775" eaLnBrk="0" hangingPunct="0">
              <a:spcAft>
                <a:spcPts val="600"/>
              </a:spcAft>
              <a:buClr>
                <a:srgbClr val="FF9900"/>
              </a:buClr>
              <a:buFont typeface="Arial" charset="0"/>
              <a:buChar char="-"/>
              <a:defRPr sz="2000">
                <a:solidFill>
                  <a:srgbClr val="1B367A"/>
                </a:solidFill>
                <a:latin typeface="Arial" charset="0"/>
                <a:cs typeface="Arial" charset="0"/>
              </a:defRPr>
            </a:lvl4pPr>
            <a:lvl5pPr marL="2419350" indent="-358775" eaLnBrk="0" hangingPunct="0">
              <a:spcAft>
                <a:spcPts val="600"/>
              </a:spcAft>
              <a:buClr>
                <a:srgbClr val="FF9900"/>
              </a:buClr>
              <a:buFont typeface="Arial" charset="0"/>
              <a:buChar char="»"/>
              <a:defRPr sz="2000">
                <a:solidFill>
                  <a:srgbClr val="1B367A"/>
                </a:solidFill>
                <a:latin typeface="Arial" charset="0"/>
                <a:cs typeface="Arial" charset="0"/>
              </a:defRPr>
            </a:lvl5pPr>
            <a:lvl6pPr marL="28765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33337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7909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42481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Sie können auf einen oder mehrere Arbeitsplaner berechtigt werden. Sie haben einen persönlichen Benutzerbereich.</a:t>
            </a:r>
          </a:p>
          <a:p>
            <a:pPr eaLnBrk="1" hangingPunct="1"/>
            <a:r>
              <a:rPr lang="de-DE" altLang="de-DE" dirty="0"/>
              <a:t>In Abstimmung mit den Supervisoren bilden Sie in den Arbeitsplanern die Organisation der Dienststelle durch Ordnerstrukturen nach und legen die Prüffälle zur Gefährdungsermittlung an. Sie bereiten die Unterlagen für die Gefährdungsermittlung und -beurteilung vor. </a:t>
            </a:r>
          </a:p>
          <a:p>
            <a:pPr eaLnBrk="1" hangingPunct="1"/>
            <a:r>
              <a:rPr lang="de-DE" altLang="de-DE" dirty="0"/>
              <a:t>Sie können unter Einbeziehung der verantwortlichen Führungskräfte die Gefährdungsermittlung durchführen und die Beurteilungsergebnisse dokumentieren.</a:t>
            </a:r>
          </a:p>
          <a:p>
            <a:pPr eaLnBrk="1" hangingPunct="1"/>
            <a:r>
              <a:rPr lang="de-DE" altLang="de-DE" dirty="0"/>
              <a:t>Sofern Ihnen weitere Befugnisse übertragen wurden, beauftragen Sie die in der Gefährdungsbeurteilung festgelegten Verantwortlichen mit der Umsetzung und ggf. Kontrolle der Maßnahmen.</a:t>
            </a:r>
          </a:p>
          <a:p>
            <a:pPr eaLnBrk="1" hangingPunct="1"/>
            <a:r>
              <a:rPr lang="de-DE" altLang="de-DE" dirty="0"/>
              <a:t>Sofern Führungskräfte das Programm nicht nutzen, informieren Sie diese über den Stand der Gefährdungsbeurteilung und </a:t>
            </a:r>
            <a:r>
              <a:rPr lang="de-DE" dirty="0"/>
              <a:t>nutzen dabei die Anzeige des Bearbeitungsstandes und den Export der Maßnahmenverwaltung.</a:t>
            </a:r>
            <a:endParaRPr lang="de-DE" altLang="de-DE" dirty="0"/>
          </a:p>
        </p:txBody>
      </p:sp>
      <p:sp>
        <p:nvSpPr>
          <p:cNvPr id="7" name="Titel 1"/>
          <p:cNvSpPr>
            <a:spLocks/>
          </p:cNvSpPr>
          <p:nvPr/>
        </p:nvSpPr>
        <p:spPr bwMode="auto">
          <a:xfrm>
            <a:off x="504000" y="334800"/>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Aufgaben und Berechtigungen</a:t>
            </a:r>
          </a:p>
        </p:txBody>
      </p:sp>
    </p:spTree>
    <p:extLst>
      <p:ext uri="{BB962C8B-B14F-4D97-AF65-F5344CB8AC3E}">
        <p14:creationId xmlns:p14="http://schemas.microsoft.com/office/powerpoint/2010/main" val="1556297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2"/>
          <p:cNvSpPr>
            <a:spLocks/>
          </p:cNvSpPr>
          <p:nvPr/>
        </p:nvSpPr>
        <p:spPr bwMode="auto">
          <a:xfrm>
            <a:off x="507339" y="1136651"/>
            <a:ext cx="8928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Wählen Sie beim Anlegen einer Prüfliste</a:t>
            </a:r>
            <a:br>
              <a:rPr lang="de-DE" altLang="de-DE" dirty="0"/>
            </a:br>
            <a:r>
              <a:rPr lang="de-DE" altLang="de-DE" dirty="0"/>
              <a:t>                         aus, können Sie alle Inhalte  </a:t>
            </a:r>
            <a:br>
              <a:rPr lang="de-DE" altLang="de-DE" dirty="0"/>
            </a:br>
            <a:r>
              <a:rPr lang="de-DE" altLang="de-DE" dirty="0"/>
              <a:t>einschließlich des Prüffallnamens selbst</a:t>
            </a:r>
            <a:br>
              <a:rPr lang="de-DE" altLang="de-DE" dirty="0"/>
            </a:br>
            <a:r>
              <a:rPr lang="de-DE" altLang="de-DE" dirty="0"/>
              <a:t>bestimmen.</a:t>
            </a:r>
          </a:p>
          <a:p>
            <a:pPr eaLnBrk="1" hangingPunct="1">
              <a:spcAft>
                <a:spcPts val="1200"/>
              </a:spcAft>
            </a:pPr>
            <a:r>
              <a:rPr lang="de-DE" altLang="de-DE" dirty="0"/>
              <a:t>Die Fragen können Sie entweder selbst</a:t>
            </a:r>
            <a:br>
              <a:rPr lang="de-DE" altLang="de-DE" dirty="0"/>
            </a:br>
            <a:r>
              <a:rPr lang="de-DE" altLang="de-DE" dirty="0"/>
              <a:t>eingeben oder Fragen aus anderen</a:t>
            </a:r>
            <a:br>
              <a:rPr lang="de-DE" altLang="de-DE" dirty="0"/>
            </a:br>
            <a:r>
              <a:rPr lang="de-DE" altLang="de-DE" dirty="0"/>
              <a:t>Prüflisten übernehmen (analog zum eben</a:t>
            </a:r>
            <a:br>
              <a:rPr lang="de-DE" altLang="de-DE" dirty="0"/>
            </a:br>
            <a:r>
              <a:rPr lang="de-DE" altLang="de-DE" dirty="0"/>
              <a:t>erläuterten Vorgehen in der Registerkarte </a:t>
            </a:r>
            <a:br>
              <a:rPr lang="de-DE" altLang="de-DE" dirty="0"/>
            </a:br>
            <a:r>
              <a:rPr lang="de-DE" altLang="de-DE" dirty="0"/>
              <a:t>                       .</a:t>
            </a:r>
          </a:p>
          <a:p>
            <a:pPr eaLnBrk="1" hangingPunct="1"/>
            <a:r>
              <a:rPr lang="de-DE" altLang="de-DE" dirty="0"/>
              <a:t>Soll diese individuell zusammengestellte Prüfliste mehrfach verwendet werden, sollten Sie sie als </a:t>
            </a:r>
            <a:r>
              <a:rPr lang="de-DE" altLang="de-DE" b="1" dirty="0"/>
              <a:t>Eigene Prüfliste </a:t>
            </a:r>
            <a:r>
              <a:rPr lang="de-DE" altLang="de-DE" dirty="0"/>
              <a:t>erstellen, um sie wie ein Formular immer wieder als Blanko-Datei auswählen zu können. Supervisoren können eine Eigene Prüfliste zudem in den Betriebsspezifischen Bereich kopieren, wo sie allen zentral zur Verfügung steht.</a:t>
            </a:r>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a:p>
            <a:pPr eaLnBrk="1" hangingPunct="1"/>
            <a:endParaRPr lang="de-DE" altLang="de-DE" dirty="0"/>
          </a:p>
        </p:txBody>
      </p:sp>
      <p:sp>
        <p:nvSpPr>
          <p:cNvPr id="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Leerer Prüffall</a:t>
            </a: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01527" y="1240349"/>
            <a:ext cx="3193097" cy="22002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184" y="1490027"/>
            <a:ext cx="1806859" cy="30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650" y="3717032"/>
            <a:ext cx="1553682"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7220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2"/>
          <p:cNvSpPr>
            <a:spLocks/>
          </p:cNvSpPr>
          <p:nvPr/>
        </p:nvSpPr>
        <p:spPr bwMode="auto">
          <a:xfrm>
            <a:off x="507340"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b="1" dirty="0"/>
              <a:t>Eigene Prüflisten </a:t>
            </a:r>
            <a:r>
              <a:rPr lang="de-DE" altLang="de-DE" dirty="0"/>
              <a:t>sind selbst erstellte Prüflisten (in der Art des leeren Prüffalls). Sie werden benötigt, wenn im Inhalt keine Prüfliste zu einem bestimmten Thema zu finden ist oder Sie sich selbst eine Prüfliste aus bestimmten Fragen zusammenstellen und immer wieder auf dieses „Formular“ zurückgreifen möchten.</a:t>
            </a:r>
          </a:p>
          <a:p>
            <a:pPr eaLnBrk="1" hangingPunct="1"/>
            <a:r>
              <a:rPr lang="de-DE" altLang="de-DE" b="1" dirty="0"/>
              <a:t>Eigene Vorlagen </a:t>
            </a:r>
            <a:r>
              <a:rPr lang="de-DE" altLang="de-DE" dirty="0"/>
              <a:t>sind Prüflisten aus dem Inhalt, die Sie angepasst haben, indem Sie z. B. Fragen ausgeblendet und Lösungsvorschläge den betriebseigenen Gegebenheiten anpasst haben. Auch hier geht es darum, immer wieder auf dieses „Formular“ zurückgreifen zu können.</a:t>
            </a:r>
          </a:p>
          <a:p>
            <a:pPr eaLnBrk="1" hangingPunct="1"/>
            <a:r>
              <a:rPr lang="de-DE" altLang="de-DE" dirty="0"/>
              <a:t>Da sich Eigene Prüflisten und Vorlagen im Benutzerbereich befinden, stehen sie zunächst nur einer Person zur Verfügung. Sie können aber durch die </a:t>
            </a:r>
            <a:r>
              <a:rPr lang="de-DE" altLang="de-DE" dirty="0" err="1"/>
              <a:t>Supervisoren</a:t>
            </a:r>
            <a:r>
              <a:rPr lang="de-DE" altLang="de-DE" dirty="0"/>
              <a:t> als </a:t>
            </a:r>
            <a:r>
              <a:rPr lang="de-DE" altLang="de-DE" b="1" dirty="0"/>
              <a:t>Betriebsspezifische Prüflisten und Vorlagen</a:t>
            </a:r>
            <a:r>
              <a:rPr lang="de-DE" altLang="de-DE" dirty="0"/>
              <a:t> für alle im Betriebsspezifischen Inhalt zur Verfügung gestellt werden. Entweder sie werden direkt durch Supervisoren in ihrem Benutzerbereich erstellt oder Sie stellen sie ihnen zur Verfügung.</a:t>
            </a:r>
          </a:p>
          <a:p>
            <a:pPr eaLnBrk="1" hangingPunct="1"/>
            <a:endParaRPr lang="de-DE" altLang="de-DE" dirty="0"/>
          </a:p>
        </p:txBody>
      </p:sp>
      <p:sp>
        <p:nvSpPr>
          <p:cNvPr id="40965"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Eigene Prüflisten und Eigene Vorlagen</a:t>
            </a:r>
          </a:p>
        </p:txBody>
      </p:sp>
    </p:spTree>
    <p:extLst>
      <p:ext uri="{BB962C8B-B14F-4D97-AF65-F5344CB8AC3E}">
        <p14:creationId xmlns:p14="http://schemas.microsoft.com/office/powerpoint/2010/main" val="1559650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055" y="3036912"/>
            <a:ext cx="4257675" cy="3200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919" y="3027387"/>
            <a:ext cx="4206881" cy="19442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987" name="Inhaltsplatzhalter 2"/>
          <p:cNvSpPr>
            <a:spLocks/>
          </p:cNvSpPr>
          <p:nvPr/>
        </p:nvSpPr>
        <p:spPr bwMode="auto">
          <a:xfrm>
            <a:off x="507340"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Zum Erstellen einer Eigenen Prüfliste markieren Sie den gleichnamigen Ordner oder einen darin angelegten Ordner.</a:t>
            </a:r>
          </a:p>
          <a:p>
            <a:pPr eaLnBrk="1" hangingPunct="1"/>
            <a:r>
              <a:rPr lang="de-DE" altLang="de-DE" dirty="0"/>
              <a:t>Den Namen können Sie direkt vergeben (nicht nur Namenszusatz). Alles andere funktioniert wie beim Zufügen von „Weiteren Fragen“ (eigene Fragen zufügen, Fragen aus anderen Listen übernehmen usw.).</a:t>
            </a:r>
          </a:p>
        </p:txBody>
      </p:sp>
      <p:sp>
        <p:nvSpPr>
          <p:cNvPr id="4198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Eigene Prüfliste erstellen</a:t>
            </a:r>
          </a:p>
        </p:txBody>
      </p:sp>
      <p:sp>
        <p:nvSpPr>
          <p:cNvPr id="41991" name="Oval 11"/>
          <p:cNvSpPr>
            <a:spLocks noChangeArrowheads="1"/>
          </p:cNvSpPr>
          <p:nvPr/>
        </p:nvSpPr>
        <p:spPr bwMode="auto">
          <a:xfrm>
            <a:off x="663204" y="3320157"/>
            <a:ext cx="428229" cy="3968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4598" y="5261082"/>
            <a:ext cx="4187202" cy="97623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4539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2760662"/>
            <a:ext cx="4257675" cy="34766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012"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Eigene Vorlage erstellen</a:t>
            </a:r>
          </a:p>
        </p:txBody>
      </p:sp>
      <p:sp>
        <p:nvSpPr>
          <p:cNvPr id="43013" name="Inhaltsplatzhalter 2"/>
          <p:cNvSpPr>
            <a:spLocks/>
          </p:cNvSpPr>
          <p:nvPr/>
        </p:nvSpPr>
        <p:spPr bwMode="auto">
          <a:xfrm>
            <a:off x="507340"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t>Zum Erstellen einer Eigenen Vorlage markieren Sie den gleichnamigen Ordner oder einen darin angelegten Ordner.</a:t>
            </a:r>
          </a:p>
          <a:p>
            <a:pPr eaLnBrk="1" hangingPunct="1"/>
            <a:r>
              <a:rPr lang="de-DE" altLang="de-DE" dirty="0"/>
              <a:t>Sie können Prüflisten aus dem Inhalt und Betriebsspezifischen Inhalt übernehmen.</a:t>
            </a:r>
          </a:p>
        </p:txBody>
      </p:sp>
      <p:sp>
        <p:nvSpPr>
          <p:cNvPr id="43015" name="Oval 11"/>
          <p:cNvSpPr>
            <a:spLocks noChangeArrowheads="1"/>
          </p:cNvSpPr>
          <p:nvPr/>
        </p:nvSpPr>
        <p:spPr bwMode="auto">
          <a:xfrm>
            <a:off x="675269" y="3042604"/>
            <a:ext cx="434076" cy="402271"/>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882" y="2760663"/>
            <a:ext cx="4240918" cy="19644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5475" y="5013176"/>
            <a:ext cx="4886325" cy="10287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1339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269" y="2852936"/>
            <a:ext cx="5016578" cy="339593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036" name="Inhaltsplatzhalter 2"/>
          <p:cNvSpPr>
            <a:spLocks/>
          </p:cNvSpPr>
          <p:nvPr/>
        </p:nvSpPr>
        <p:spPr bwMode="auto">
          <a:xfrm>
            <a:off x="507339" y="1125539"/>
            <a:ext cx="8928000" cy="1366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Wie bereits im »B</a:t>
            </a:r>
            <a:r>
              <a:rPr lang="de-DE" altLang="de-DE" sz="1600" dirty="0"/>
              <a:t>AUSTEIN</a:t>
            </a:r>
            <a:r>
              <a:rPr lang="de-DE" altLang="de-DE" dirty="0"/>
              <a:t> 1 ▪</a:t>
            </a:r>
            <a:r>
              <a:rPr lang="de-DE" altLang="de-DE" dirty="0">
                <a:sym typeface="Wingdings"/>
              </a:rPr>
              <a:t> </a:t>
            </a:r>
            <a:r>
              <a:rPr lang="de-DE" altLang="de-DE" dirty="0"/>
              <a:t>Einstieg ins Programm« erläutert, können Sie zu jedem Prüffall Dokumente ablegen.</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solidFill>
                  <a:schemeClr val="tx1"/>
                </a:solidFill>
              </a:rPr>
              <a:t>Interne Dokumente erstellen Sie mit dem programminternen Editor. </a:t>
            </a:r>
            <a:br>
              <a:rPr lang="de-DE" altLang="de-DE" dirty="0">
                <a:solidFill>
                  <a:schemeClr val="tx1"/>
                </a:solidFill>
              </a:rPr>
            </a:br>
            <a:r>
              <a:rPr lang="de-DE" altLang="de-DE" dirty="0">
                <a:solidFill>
                  <a:schemeClr val="tx1"/>
                </a:solidFill>
              </a:rPr>
              <a:t>    Änderungen werden direkt im Programm gespeichert.</a:t>
            </a:r>
            <a:endParaRPr lang="de-DE" altLang="de-DE" dirty="0"/>
          </a:p>
          <a:p>
            <a:pPr eaLnBrk="1" hangingPunct="1"/>
            <a:endParaRPr lang="de-DE" altLang="de-DE" dirty="0"/>
          </a:p>
        </p:txBody>
      </p:sp>
      <p:sp>
        <p:nvSpPr>
          <p:cNvPr id="44037"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Internes Dokument anlegen</a:t>
            </a:r>
          </a:p>
        </p:txBody>
      </p:sp>
      <p:sp>
        <p:nvSpPr>
          <p:cNvPr id="44038" name="Abgerundetes Rechteck 7"/>
          <p:cNvSpPr>
            <a:spLocks noChangeArrowheads="1"/>
          </p:cNvSpPr>
          <p:nvPr/>
        </p:nvSpPr>
        <p:spPr bwMode="auto">
          <a:xfrm>
            <a:off x="2685124" y="5929949"/>
            <a:ext cx="1366175" cy="25082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44039" name="Abgerundetes Rechteck 7"/>
          <p:cNvSpPr>
            <a:spLocks noChangeArrowheads="1"/>
          </p:cNvSpPr>
          <p:nvPr/>
        </p:nvSpPr>
        <p:spPr bwMode="auto">
          <a:xfrm>
            <a:off x="4665556" y="3529330"/>
            <a:ext cx="791500" cy="20955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1030"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89104" y="2852936"/>
            <a:ext cx="3432696" cy="339593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520" y="430625"/>
            <a:ext cx="258145" cy="271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64" y="2643505"/>
            <a:ext cx="8699236" cy="35938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060" name="Inhaltsplatzhalter 2"/>
          <p:cNvSpPr>
            <a:spLocks/>
          </p:cNvSpPr>
          <p:nvPr/>
        </p:nvSpPr>
        <p:spPr bwMode="auto">
          <a:xfrm>
            <a:off x="507339" y="1125539"/>
            <a:ext cx="8928000" cy="1366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Das angelegte Dokument können Sie bearbeiten, umbenennen und löschen. Sie können einen Bearbeitungsstand einstellen.</a:t>
            </a:r>
          </a:p>
          <a:p>
            <a:pPr eaLnBrk="1" hangingPunct="1"/>
            <a:r>
              <a:rPr lang="de-DE" altLang="de-DE" dirty="0"/>
              <a:t>Die Tabelle gibt neben dem Namen einen Überblick über das Einstelldatum und die Herkunft des Dokuments.</a:t>
            </a:r>
          </a:p>
        </p:txBody>
      </p:sp>
      <p:sp>
        <p:nvSpPr>
          <p:cNvPr id="45061" name="Abgerundetes Rechteck 7"/>
          <p:cNvSpPr>
            <a:spLocks noChangeArrowheads="1"/>
          </p:cNvSpPr>
          <p:nvPr/>
        </p:nvSpPr>
        <p:spPr bwMode="auto">
          <a:xfrm>
            <a:off x="2292085" y="5864226"/>
            <a:ext cx="2498989" cy="29845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45063" name="Oval 11"/>
          <p:cNvSpPr>
            <a:spLocks noChangeArrowheads="1"/>
          </p:cNvSpPr>
          <p:nvPr/>
        </p:nvSpPr>
        <p:spPr bwMode="auto">
          <a:xfrm>
            <a:off x="648462" y="3335339"/>
            <a:ext cx="354706" cy="32873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680" y="3797287"/>
            <a:ext cx="6366719" cy="168957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Internes Dokument bearbeiten</a:t>
            </a: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520" y="430625"/>
            <a:ext cx="258145" cy="271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960" y="2273554"/>
            <a:ext cx="4738568" cy="39557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6083" name="Inhaltsplatzhalter 2"/>
          <p:cNvSpPr>
            <a:spLocks noGrp="1"/>
          </p:cNvSpPr>
          <p:nvPr>
            <p:ph idx="4294967295"/>
          </p:nvPr>
        </p:nvSpPr>
        <p:spPr>
          <a:xfrm>
            <a:off x="507339" y="1136651"/>
            <a:ext cx="8928000" cy="2951163"/>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Interne Dokumente und Notizen erstellen Sie mit dem Editor </a:t>
            </a:r>
            <a:r>
              <a:rPr altLang="de-DE" dirty="0" err="1"/>
              <a:t>TinyMCE</a:t>
            </a:r>
            <a:r>
              <a:rPr altLang="de-DE" dirty="0"/>
              <a:t>. Sie werden im HTML-Format gespeichert.</a:t>
            </a:r>
          </a:p>
          <a:p>
            <a:pPr eaLnBrk="1" hangingPunct="1"/>
            <a:r>
              <a:rPr altLang="de-DE" dirty="0"/>
              <a:t>Bilder können Sie über die     Büroklammer einfügen.</a:t>
            </a:r>
          </a:p>
          <a:p>
            <a:pPr eaLnBrk="1" hangingPunct="1"/>
            <a:r>
              <a:rPr altLang="de-DE" dirty="0"/>
              <a:t>Intranet- oder Internetlinks </a:t>
            </a:r>
            <a:br>
              <a:rPr altLang="de-DE" dirty="0"/>
            </a:br>
            <a:r>
              <a:rPr altLang="de-DE" dirty="0"/>
              <a:t>können Sie durch Kopieren </a:t>
            </a:r>
            <a:br>
              <a:rPr altLang="de-DE" dirty="0"/>
            </a:br>
            <a:r>
              <a:rPr altLang="de-DE" dirty="0"/>
              <a:t>der Adresse aus der </a:t>
            </a:r>
            <a:br>
              <a:rPr altLang="de-DE" dirty="0"/>
            </a:br>
            <a:r>
              <a:rPr altLang="de-DE" dirty="0"/>
              <a:t>Browser-Adresszeile einfügen </a:t>
            </a:r>
            <a:br>
              <a:rPr altLang="de-DE" dirty="0"/>
            </a:br>
            <a:r>
              <a:rPr altLang="de-DE" dirty="0"/>
              <a:t>und bearbeiten. </a:t>
            </a:r>
          </a:p>
          <a:p>
            <a:pPr eaLnBrk="1" hangingPunct="1"/>
            <a:r>
              <a:rPr altLang="de-DE" dirty="0"/>
              <a:t>Die Formatierung hinein-</a:t>
            </a:r>
            <a:br>
              <a:rPr altLang="de-DE" dirty="0"/>
            </a:br>
            <a:r>
              <a:rPr altLang="de-DE" dirty="0"/>
              <a:t>kopierter Texte (Schriftart, </a:t>
            </a:r>
            <a:br>
              <a:rPr altLang="de-DE" dirty="0"/>
            </a:br>
            <a:r>
              <a:rPr altLang="de-DE" dirty="0"/>
              <a:t>Farbe, fett, kursiv, eingerückt </a:t>
            </a:r>
            <a:br>
              <a:rPr altLang="de-DE" dirty="0"/>
            </a:br>
            <a:r>
              <a:rPr altLang="de-DE" dirty="0"/>
              <a:t>usw.) geht größtenteils </a:t>
            </a:r>
            <a:br>
              <a:rPr altLang="de-DE" dirty="0"/>
            </a:br>
            <a:r>
              <a:rPr altLang="de-DE" dirty="0"/>
              <a:t>verloren. Sie können sie </a:t>
            </a:r>
            <a:br>
              <a:rPr altLang="de-DE" dirty="0"/>
            </a:br>
            <a:r>
              <a:rPr altLang="de-DE" dirty="0"/>
              <a:t>aber bei Bedarf nacharbeiten.</a:t>
            </a:r>
          </a:p>
          <a:p>
            <a:pPr eaLnBrk="1" hangingPunct="1"/>
            <a:endParaRPr altLang="de-DE"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9072" y="3933056"/>
            <a:ext cx="2952400" cy="159010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Abgerundetes Rechteck 7"/>
          <p:cNvSpPr>
            <a:spLocks noChangeArrowheads="1"/>
          </p:cNvSpPr>
          <p:nvPr/>
        </p:nvSpPr>
        <p:spPr bwMode="auto">
          <a:xfrm>
            <a:off x="7880085" y="3100706"/>
            <a:ext cx="664475" cy="31305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307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260" t="12846" r="15777" b="9583"/>
          <a:stretch/>
        </p:blipFill>
        <p:spPr bwMode="auto">
          <a:xfrm>
            <a:off x="3867149" y="1864519"/>
            <a:ext cx="292895" cy="307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Internes Dokument bearbeiten</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520" y="430625"/>
            <a:ext cx="258145" cy="271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Grafik 3">
            <a:extLst>
              <a:ext uri="{FF2B5EF4-FFF2-40B4-BE49-F238E27FC236}">
                <a16:creationId xmlns:a16="http://schemas.microsoft.com/office/drawing/2014/main" id="{10F8C1D6-6204-04BD-CA5B-DB9D496E15AD}"/>
              </a:ext>
            </a:extLst>
          </p:cNvPr>
          <p:cNvPicPr>
            <a:picLocks noChangeAspect="1"/>
          </p:cNvPicPr>
          <p:nvPr/>
        </p:nvPicPr>
        <p:blipFill>
          <a:blip r:embed="rId7"/>
          <a:stretch>
            <a:fillRect/>
          </a:stretch>
        </p:blipFill>
        <p:spPr>
          <a:xfrm>
            <a:off x="3946207" y="2287905"/>
            <a:ext cx="200025" cy="2095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14C38C93-1511-9A74-3282-6C9D8A879BA0}"/>
              </a:ext>
            </a:extLst>
          </p:cNvPr>
          <p:cNvPicPr>
            <a:picLocks noChangeAspect="1"/>
          </p:cNvPicPr>
          <p:nvPr/>
        </p:nvPicPr>
        <p:blipFill>
          <a:blip r:embed="rId3"/>
          <a:stretch>
            <a:fillRect/>
          </a:stretch>
        </p:blipFill>
        <p:spPr>
          <a:xfrm>
            <a:off x="2434507" y="2046440"/>
            <a:ext cx="4583964" cy="4190872"/>
          </a:xfrm>
          <a:prstGeom prst="rect">
            <a:avLst/>
          </a:prstGeom>
        </p:spPr>
      </p:pic>
      <p:sp>
        <p:nvSpPr>
          <p:cNvPr id="48133" name="Inhaltsplatzhalter 2"/>
          <p:cNvSpPr>
            <a:spLocks noGrp="1"/>
          </p:cNvSpPr>
          <p:nvPr>
            <p:ph idx="4294967295"/>
          </p:nvPr>
        </p:nvSpPr>
        <p:spPr>
          <a:xfrm>
            <a:off x="507340" y="1136650"/>
            <a:ext cx="8928000" cy="647700"/>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Weitere Informationen zum Arbeiten mit dem HTML-Editor sind in der Anlage 4 beschrieben.</a:t>
            </a:r>
          </a:p>
          <a:p>
            <a:pPr eaLnBrk="1" hangingPunct="1"/>
            <a:endParaRPr altLang="de-DE" dirty="0"/>
          </a:p>
          <a:p>
            <a:pPr eaLnBrk="1" hangingPunct="1"/>
            <a:endParaRPr altLang="de-DE" dirty="0"/>
          </a:p>
        </p:txBody>
      </p:sp>
      <p:sp>
        <p:nvSpPr>
          <p:cNvPr id="6" name="Text Box 10"/>
          <p:cNvSpPr txBox="1">
            <a:spLocks noChangeArrowheads="1"/>
          </p:cNvSpPr>
          <p:nvPr/>
        </p:nvSpPr>
        <p:spPr bwMode="auto">
          <a:xfrm>
            <a:off x="6542836" y="2852936"/>
            <a:ext cx="1146468" cy="3693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1800" b="1" dirty="0">
                <a:solidFill>
                  <a:schemeClr val="tx2"/>
                </a:solidFill>
              </a:rPr>
              <a:t>Anlage 4</a:t>
            </a:r>
          </a:p>
        </p:txBody>
      </p:sp>
      <p:sp>
        <p:nvSpPr>
          <p:cNvPr id="8"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Internes Dokument bearbeiten</a:t>
            </a: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20" y="430625"/>
            <a:ext cx="258145" cy="271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3138245"/>
            <a:ext cx="7057479" cy="313995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179" name="Inhaltsplatzhalter 2"/>
          <p:cNvSpPr>
            <a:spLocks/>
          </p:cNvSpPr>
          <p:nvPr/>
        </p:nvSpPr>
        <p:spPr bwMode="auto">
          <a:xfrm>
            <a:off x="507339" y="1125539"/>
            <a:ext cx="8928000"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66700" indent="-266700">
              <a:spcAft>
                <a:spcPts val="600"/>
              </a:spcAft>
              <a:buClr>
                <a:srgbClr val="FF9900"/>
              </a:buClr>
              <a:buFont typeface="Arial" charset="0"/>
              <a:buChar char="•"/>
              <a:defRPr/>
            </a:pPr>
            <a:r>
              <a:rPr lang="de-DE" altLang="de-DE" sz="2000" dirty="0">
                <a:solidFill>
                  <a:srgbClr val="1B367A"/>
                </a:solidFill>
                <a:latin typeface="+mn-lt"/>
                <a:cs typeface="+mn-cs"/>
                <a:sym typeface="Wingdings 3" pitchFamily="18" charset="2"/>
              </a:rPr>
              <a:t>Externe Dokumente können ein beliebiges Dateiformat haben (Office-Dateien, PDF, Bildformate usw.).</a:t>
            </a:r>
          </a:p>
          <a:p>
            <a:pPr marL="266700" indent="-266700">
              <a:spcAft>
                <a:spcPts val="600"/>
              </a:spcAft>
              <a:buClr>
                <a:srgbClr val="FF9900"/>
              </a:buClr>
              <a:buFont typeface="Arial" charset="0"/>
              <a:buChar char="•"/>
              <a:defRPr/>
            </a:pPr>
            <a:r>
              <a:rPr lang="de-DE" altLang="de-DE" sz="2000" dirty="0">
                <a:solidFill>
                  <a:srgbClr val="1B367A"/>
                </a:solidFill>
                <a:latin typeface="+mn-lt"/>
                <a:cs typeface="+mn-cs"/>
                <a:sym typeface="Wingdings 3" pitchFamily="18" charset="2"/>
              </a:rPr>
              <a:t>Änderungen an </a:t>
            </a:r>
            <a:r>
              <a:rPr lang="de-DE" altLang="de-DE" sz="2000" dirty="0">
                <a:solidFill>
                  <a:srgbClr val="1B367A"/>
                </a:solidFill>
                <a:latin typeface="+mn-lt"/>
                <a:cs typeface="+mn-cs"/>
              </a:rPr>
              <a:t>Externen Dokumenten können Sie nur außerhalb des     Programms speichern. Das geänderte Dokument müssen Sie erneut hochladen.</a:t>
            </a: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p:txBody>
      </p:sp>
      <p:sp>
        <p:nvSpPr>
          <p:cNvPr id="4915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Externes Dokument hochladen</a:t>
            </a:r>
          </a:p>
        </p:txBody>
      </p:sp>
      <p:sp>
        <p:nvSpPr>
          <p:cNvPr id="49158" name="Abgerundetes Rechteck 7"/>
          <p:cNvSpPr>
            <a:spLocks noChangeArrowheads="1"/>
          </p:cNvSpPr>
          <p:nvPr/>
        </p:nvSpPr>
        <p:spPr bwMode="auto">
          <a:xfrm>
            <a:off x="6140053" y="5961087"/>
            <a:ext cx="1476772" cy="26987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6656" y="4509120"/>
            <a:ext cx="3799541" cy="123286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600" y="432000"/>
            <a:ext cx="273600" cy="27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5208" y="3424954"/>
            <a:ext cx="2458995" cy="223629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044" y="2074587"/>
            <a:ext cx="8711387" cy="416270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179" name="Inhaltsplatzhalter 2"/>
          <p:cNvSpPr>
            <a:spLocks/>
          </p:cNvSpPr>
          <p:nvPr/>
        </p:nvSpPr>
        <p:spPr bwMode="auto">
          <a:xfrm>
            <a:off x="507339" y="1125539"/>
            <a:ext cx="8928000"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66700" indent="-266700">
              <a:spcAft>
                <a:spcPts val="600"/>
              </a:spcAft>
              <a:buClr>
                <a:srgbClr val="FF9900"/>
              </a:buClr>
              <a:buFont typeface="Arial" charset="0"/>
              <a:buChar char="•"/>
              <a:defRPr/>
            </a:pPr>
            <a:r>
              <a:rPr lang="de-DE" altLang="de-DE" sz="2000" dirty="0">
                <a:solidFill>
                  <a:srgbClr val="1B367A"/>
                </a:solidFill>
                <a:latin typeface="+mn-lt"/>
                <a:cs typeface="+mn-cs"/>
                <a:sym typeface="Wingdings 3" pitchFamily="18" charset="2"/>
              </a:rPr>
              <a:t>Sind Dokumente bereits im Programm (in der Datenbank) angelegt, können Sie sie übernehmen</a:t>
            </a:r>
            <a:r>
              <a:rPr lang="de-DE" altLang="de-DE" sz="2000" dirty="0">
                <a:solidFill>
                  <a:srgbClr val="1B367A"/>
                </a:solidFill>
                <a:latin typeface="+mn-lt"/>
                <a:cs typeface="+mn-cs"/>
              </a:rPr>
              <a:t>.</a:t>
            </a: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a:p>
            <a:pPr marL="266700" indent="-266700">
              <a:spcAft>
                <a:spcPts val="600"/>
              </a:spcAft>
              <a:buClr>
                <a:srgbClr val="FF9900"/>
              </a:buClr>
              <a:buFont typeface="Arial" charset="0"/>
              <a:buChar char="•"/>
              <a:defRPr/>
            </a:pPr>
            <a:endParaRPr lang="de-DE" altLang="de-DE" sz="2000" dirty="0">
              <a:solidFill>
                <a:srgbClr val="1B367A"/>
              </a:solidFill>
              <a:latin typeface="+mn-lt"/>
              <a:cs typeface="+mn-cs"/>
            </a:endParaRPr>
          </a:p>
        </p:txBody>
      </p:sp>
      <p:sp>
        <p:nvSpPr>
          <p:cNvPr id="4915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Dokument aus Handlungshilfe übernehmen</a:t>
            </a:r>
          </a:p>
        </p:txBody>
      </p:sp>
      <p:sp>
        <p:nvSpPr>
          <p:cNvPr id="49158" name="Abgerundetes Rechteck 7"/>
          <p:cNvSpPr>
            <a:spLocks noChangeArrowheads="1"/>
          </p:cNvSpPr>
          <p:nvPr/>
        </p:nvSpPr>
        <p:spPr bwMode="auto">
          <a:xfrm>
            <a:off x="5899264" y="5920447"/>
            <a:ext cx="1934096" cy="256833"/>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206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5053" y="3250180"/>
            <a:ext cx="6282403" cy="246328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Abgerundetes Rechteck 7"/>
          <p:cNvSpPr>
            <a:spLocks noChangeArrowheads="1"/>
          </p:cNvSpPr>
          <p:nvPr/>
        </p:nvSpPr>
        <p:spPr bwMode="auto">
          <a:xfrm>
            <a:off x="4714111" y="5377978"/>
            <a:ext cx="699512" cy="24898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extLst>
      <p:ext uri="{BB962C8B-B14F-4D97-AF65-F5344CB8AC3E}">
        <p14:creationId xmlns:p14="http://schemas.microsoft.com/office/powerpoint/2010/main" val="1521445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D676B5A9-61AD-7124-2828-218FD32E7709}"/>
              </a:ext>
            </a:extLst>
          </p:cNvPr>
          <p:cNvPicPr>
            <a:picLocks noChangeAspect="1"/>
          </p:cNvPicPr>
          <p:nvPr/>
        </p:nvPicPr>
        <p:blipFill>
          <a:blip r:embed="rId3"/>
          <a:stretch>
            <a:fillRect/>
          </a:stretch>
        </p:blipFill>
        <p:spPr>
          <a:xfrm>
            <a:off x="1966619" y="2071712"/>
            <a:ext cx="4352209" cy="4165600"/>
          </a:xfrm>
          <a:prstGeom prst="rect">
            <a:avLst/>
          </a:prstGeom>
        </p:spPr>
      </p:pic>
      <p:sp>
        <p:nvSpPr>
          <p:cNvPr id="6147" name="Titel 1"/>
          <p:cNvSpPr>
            <a:spLocks/>
          </p:cNvSpPr>
          <p:nvPr/>
        </p:nvSpPr>
        <p:spPr bwMode="auto">
          <a:xfrm>
            <a:off x="504000" y="333376"/>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Altdatenübernahme (Migration)</a:t>
            </a:r>
          </a:p>
        </p:txBody>
      </p:sp>
      <p:sp>
        <p:nvSpPr>
          <p:cNvPr id="15" name="Rectangle 9"/>
          <p:cNvSpPr>
            <a:spLocks/>
          </p:cNvSpPr>
          <p:nvPr/>
        </p:nvSpPr>
        <p:spPr bwMode="auto">
          <a:xfrm>
            <a:off x="507340" y="1124744"/>
            <a:ext cx="8928000"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804863" indent="-358775" eaLnBrk="0" hangingPunct="0">
              <a:spcAft>
                <a:spcPts val="600"/>
              </a:spcAft>
              <a:buClr>
                <a:srgbClr val="FF9900"/>
              </a:buClr>
              <a:buFont typeface="Arial" charset="0"/>
              <a:buChar char="–"/>
              <a:defRPr sz="2000">
                <a:solidFill>
                  <a:srgbClr val="1B367A"/>
                </a:solidFill>
                <a:latin typeface="Arial" charset="0"/>
                <a:cs typeface="Arial" charset="0"/>
              </a:defRPr>
            </a:lvl2pPr>
            <a:lvl3pPr marL="1343025" indent="-358775" eaLnBrk="0" hangingPunct="0">
              <a:spcAft>
                <a:spcPts val="600"/>
              </a:spcAft>
              <a:buClr>
                <a:srgbClr val="FF9900"/>
              </a:buClr>
              <a:buFont typeface="Arial" charset="0"/>
              <a:buChar char="▪"/>
              <a:defRPr sz="2000">
                <a:solidFill>
                  <a:srgbClr val="1B367A"/>
                </a:solidFill>
                <a:latin typeface="Arial" charset="0"/>
                <a:cs typeface="Arial" charset="0"/>
              </a:defRPr>
            </a:lvl3pPr>
            <a:lvl4pPr marL="1881188" indent="-358775" eaLnBrk="0" hangingPunct="0">
              <a:spcAft>
                <a:spcPts val="600"/>
              </a:spcAft>
              <a:buClr>
                <a:srgbClr val="FF9900"/>
              </a:buClr>
              <a:buFont typeface="Arial" charset="0"/>
              <a:buChar char="-"/>
              <a:defRPr sz="2000">
                <a:solidFill>
                  <a:srgbClr val="1B367A"/>
                </a:solidFill>
                <a:latin typeface="Arial" charset="0"/>
                <a:cs typeface="Arial" charset="0"/>
              </a:defRPr>
            </a:lvl4pPr>
            <a:lvl5pPr marL="2419350" indent="-358775" eaLnBrk="0" hangingPunct="0">
              <a:spcAft>
                <a:spcPts val="600"/>
              </a:spcAft>
              <a:buClr>
                <a:srgbClr val="FF9900"/>
              </a:buClr>
              <a:buFont typeface="Arial" charset="0"/>
              <a:buChar char="»"/>
              <a:defRPr sz="2000">
                <a:solidFill>
                  <a:srgbClr val="1B367A"/>
                </a:solidFill>
                <a:latin typeface="Arial" charset="0"/>
                <a:cs typeface="Arial" charset="0"/>
              </a:defRPr>
            </a:lvl5pPr>
            <a:lvl6pPr marL="28765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33337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7909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4248150" indent="-358775"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Sofern eine Übernahme der Daten aus der Handlungshilfe 3.1 beabsichtigt ist, finden Sie die notwendigen Informationen in der Anlage 3.</a:t>
            </a:r>
          </a:p>
        </p:txBody>
      </p:sp>
      <p:sp>
        <p:nvSpPr>
          <p:cNvPr id="10" name="Text Box 10"/>
          <p:cNvSpPr txBox="1">
            <a:spLocks noChangeArrowheads="1"/>
          </p:cNvSpPr>
          <p:nvPr/>
        </p:nvSpPr>
        <p:spPr bwMode="auto">
          <a:xfrm>
            <a:off x="5894764" y="2708920"/>
            <a:ext cx="1146468" cy="3693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1800" b="1" dirty="0">
                <a:solidFill>
                  <a:schemeClr val="tx2"/>
                </a:solidFill>
              </a:rPr>
              <a:t>Anlage 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a:stretch/>
        </p:blipFill>
        <p:spPr bwMode="auto">
          <a:xfrm>
            <a:off x="3656856" y="1979637"/>
            <a:ext cx="2733783" cy="425765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2520" y="1979637"/>
            <a:ext cx="2872680" cy="42576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5"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Kopieren</a:t>
            </a:r>
          </a:p>
        </p:txBody>
      </p:sp>
      <p:sp>
        <p:nvSpPr>
          <p:cNvPr id="15366" name="Inhaltsplatzhalter 2"/>
          <p:cNvSpPr>
            <a:spLocks/>
          </p:cNvSpPr>
          <p:nvPr/>
        </p:nvSpPr>
        <p:spPr bwMode="auto">
          <a:xfrm>
            <a:off x="507339" y="1125538"/>
            <a:ext cx="89280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Über das Symbol       können Sie Elemente kopieren. Dazu wird eine Zielauswahl angeboten.</a:t>
            </a:r>
          </a:p>
        </p:txBody>
      </p:sp>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975" y="373063"/>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7766" y="1116888"/>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2"/>
          <p:cNvSpPr>
            <a:spLocks noChangeArrowheads="1"/>
          </p:cNvSpPr>
          <p:nvPr/>
        </p:nvSpPr>
        <p:spPr bwMode="auto">
          <a:xfrm>
            <a:off x="1602744" y="2255282"/>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6" name="Abgerundetes Rechteck 7"/>
          <p:cNvSpPr>
            <a:spLocks noChangeArrowheads="1"/>
          </p:cNvSpPr>
          <p:nvPr/>
        </p:nvSpPr>
        <p:spPr bwMode="auto">
          <a:xfrm>
            <a:off x="3689789" y="5740400"/>
            <a:ext cx="884312" cy="33528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922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6603" y="1979637"/>
            <a:ext cx="2702157" cy="42576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0030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2156504"/>
            <a:ext cx="3143250" cy="3581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Duplizieren</a:t>
            </a:r>
          </a:p>
        </p:txBody>
      </p:sp>
      <p:sp>
        <p:nvSpPr>
          <p:cNvPr id="18437" name="Inhaltsplatzhalter 2"/>
          <p:cNvSpPr>
            <a:spLocks/>
          </p:cNvSpPr>
          <p:nvPr/>
        </p:nvSpPr>
        <p:spPr bwMode="auto">
          <a:xfrm>
            <a:off x="507339" y="1125538"/>
            <a:ext cx="89280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Über das Symbol       werden Elemente an Ort und Stelle dupliziert   </a:t>
            </a:r>
            <a:br>
              <a:rPr lang="de-DE" altLang="de-DE" dirty="0"/>
            </a:br>
            <a:r>
              <a:rPr lang="de-DE" altLang="de-DE" dirty="0"/>
              <a:t>(es gibt keine Zielauswahl).</a:t>
            </a:r>
          </a:p>
        </p:txBody>
      </p:sp>
      <p:sp>
        <p:nvSpPr>
          <p:cNvPr id="18438" name="Oval 6"/>
          <p:cNvSpPr>
            <a:spLocks noChangeArrowheads="1"/>
          </p:cNvSpPr>
          <p:nvPr/>
        </p:nvSpPr>
        <p:spPr bwMode="auto">
          <a:xfrm>
            <a:off x="1901165" y="2428657"/>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372" y="378470"/>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8772" y="112538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9937" y="2141264"/>
            <a:ext cx="3200400" cy="38004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83691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812" y="2090584"/>
            <a:ext cx="3724275" cy="38671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20" y="2091224"/>
            <a:ext cx="4391025" cy="39338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533"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Nach oben/unten verschieben</a:t>
            </a:r>
          </a:p>
        </p:txBody>
      </p:sp>
      <p:sp>
        <p:nvSpPr>
          <p:cNvPr id="22534" name="Inhaltsplatzhalter 2"/>
          <p:cNvSpPr>
            <a:spLocks/>
          </p:cNvSpPr>
          <p:nvPr/>
        </p:nvSpPr>
        <p:spPr bwMode="auto">
          <a:xfrm>
            <a:off x="507339" y="1125538"/>
            <a:ext cx="89280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Über die Symbole            können Sie Elemente auf gleicher Ebene schrittweise nach oben oder unten verschieben. </a:t>
            </a:r>
          </a:p>
        </p:txBody>
      </p:sp>
      <p:sp>
        <p:nvSpPr>
          <p:cNvPr id="22538" name="Oval 22"/>
          <p:cNvSpPr>
            <a:spLocks noChangeArrowheads="1"/>
          </p:cNvSpPr>
          <p:nvPr/>
        </p:nvSpPr>
        <p:spPr bwMode="auto">
          <a:xfrm>
            <a:off x="2819850" y="2358698"/>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12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208" y="379290"/>
            <a:ext cx="832271"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3711" y="1114221"/>
            <a:ext cx="832271"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4932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4808" y="2150877"/>
            <a:ext cx="2743200" cy="30099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Inhaltsplatzhalter 2"/>
          <p:cNvSpPr>
            <a:spLocks/>
          </p:cNvSpPr>
          <p:nvPr/>
        </p:nvSpPr>
        <p:spPr bwMode="auto">
          <a:xfrm>
            <a:off x="507340" y="1135310"/>
            <a:ext cx="8928000" cy="272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Das Verschieben in andere Elemente funktioniert per Drag &amp; Drop: mit der Maus anfassen, verschieben und loslassen.</a:t>
            </a:r>
          </a:p>
        </p:txBody>
      </p:sp>
      <p:sp>
        <p:nvSpPr>
          <p:cNvPr id="2355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Verschieben mit der Maus (Drag &amp; Drop)</a:t>
            </a:r>
          </a:p>
        </p:txBody>
      </p:sp>
      <p:sp>
        <p:nvSpPr>
          <p:cNvPr id="23559" name="Abgerundetes Rechteck 6"/>
          <p:cNvSpPr>
            <a:spLocks noChangeArrowheads="1"/>
          </p:cNvSpPr>
          <p:nvPr/>
        </p:nvSpPr>
        <p:spPr bwMode="auto">
          <a:xfrm>
            <a:off x="3259461" y="2464126"/>
            <a:ext cx="1552971" cy="207963"/>
          </a:xfrm>
          <a:prstGeom prst="roundRect">
            <a:avLst>
              <a:gd name="adj" fmla="val 16667"/>
            </a:avLst>
          </a:prstGeom>
          <a:noFill/>
          <a:ln w="19050" algn="ctr">
            <a:solidFill>
              <a:schemeClr val="accent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23560" name="Abgerundetes Rechteck 6"/>
          <p:cNvSpPr>
            <a:spLocks noChangeArrowheads="1"/>
          </p:cNvSpPr>
          <p:nvPr/>
        </p:nvSpPr>
        <p:spPr bwMode="auto">
          <a:xfrm>
            <a:off x="3251868" y="4519778"/>
            <a:ext cx="1605787" cy="541750"/>
          </a:xfrm>
          <a:prstGeom prst="roundRect">
            <a:avLst>
              <a:gd name="adj" fmla="val 16667"/>
            </a:avLst>
          </a:prstGeom>
          <a:noFill/>
          <a:ln w="19050" algn="ctr">
            <a:solidFill>
              <a:schemeClr val="accent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23565" name="Abgerundetes Rechteck 7"/>
          <p:cNvSpPr>
            <a:spLocks noChangeArrowheads="1"/>
          </p:cNvSpPr>
          <p:nvPr/>
        </p:nvSpPr>
        <p:spPr bwMode="auto">
          <a:xfrm>
            <a:off x="6225960" y="3573016"/>
            <a:ext cx="3095840" cy="1656000"/>
          </a:xfrm>
          <a:prstGeom prst="roundRect">
            <a:avLst>
              <a:gd name="adj" fmla="val 9413"/>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Die drei markierten System-elemente können Sie </a:t>
            </a:r>
            <a:r>
              <a:rPr lang="de-DE" altLang="de-DE" sz="1400" u="sng" dirty="0">
                <a:solidFill>
                  <a:srgbClr val="1B367A"/>
                </a:solidFill>
              </a:rPr>
              <a:t>nicht</a:t>
            </a:r>
            <a:r>
              <a:rPr lang="de-DE" altLang="de-DE" sz="1400" dirty="0">
                <a:solidFill>
                  <a:srgbClr val="1B367A"/>
                </a:solidFill>
              </a:rPr>
              <a:t> verschieben.</a:t>
            </a:r>
          </a:p>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Die Inhalte aus diesen drei Elementen können Sie </a:t>
            </a:r>
            <a:r>
              <a:rPr lang="de-DE" altLang="de-DE" sz="1400" u="sng" dirty="0">
                <a:solidFill>
                  <a:srgbClr val="1B367A"/>
                </a:solidFill>
              </a:rPr>
              <a:t>nicht</a:t>
            </a:r>
            <a:r>
              <a:rPr lang="de-DE" altLang="de-DE" sz="1400" dirty="0">
                <a:solidFill>
                  <a:srgbClr val="1B367A"/>
                </a:solidFill>
              </a:rPr>
              <a:t> in eines der anderen Elemente verschieben.</a:t>
            </a:r>
          </a:p>
        </p:txBody>
      </p:sp>
      <p:sp>
        <p:nvSpPr>
          <p:cNvPr id="15" name="Abgerundetes Rechteck 7"/>
          <p:cNvSpPr>
            <a:spLocks noChangeArrowheads="1"/>
          </p:cNvSpPr>
          <p:nvPr/>
        </p:nvSpPr>
        <p:spPr bwMode="auto">
          <a:xfrm>
            <a:off x="6225961" y="2184802"/>
            <a:ext cx="3095839" cy="1152000"/>
          </a:xfrm>
          <a:prstGeom prst="roundRect">
            <a:avLst>
              <a:gd name="adj" fmla="val 9413"/>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sym typeface="Wingdings 3" pitchFamily="18" charset="2"/>
              </a:rPr>
              <a:t>Per Drag &amp; Drop verschobene Elemente werden an letzter Stelle eingefügt. Bei Bedarf rücken Sie sie anschließend mit den Pfeiltasten an die gewünschte Position.</a:t>
            </a:r>
            <a:endParaRPr lang="de-DE" altLang="de-DE" sz="1400" dirty="0">
              <a:solidFill>
                <a:srgbClr val="1B367A"/>
              </a:solidFill>
            </a:endParaRPr>
          </a:p>
        </p:txBody>
      </p:sp>
      <p:pic>
        <p:nvPicPr>
          <p:cNvPr id="1229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2521" y="2150877"/>
            <a:ext cx="2415480" cy="19145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23673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AA14841F-DD36-33A1-34C9-FC78D3185961}"/>
              </a:ext>
            </a:extLst>
          </p:cNvPr>
          <p:cNvPicPr>
            <a:picLocks noChangeAspect="1"/>
          </p:cNvPicPr>
          <p:nvPr/>
        </p:nvPicPr>
        <p:blipFill>
          <a:blip r:embed="rId3"/>
          <a:stretch>
            <a:fillRect/>
          </a:stretch>
        </p:blipFill>
        <p:spPr>
          <a:xfrm>
            <a:off x="3944888" y="1566864"/>
            <a:ext cx="4600336" cy="4670424"/>
          </a:xfrm>
          <a:prstGeom prst="rect">
            <a:avLst/>
          </a:prstGeom>
        </p:spPr>
      </p:pic>
      <p:sp>
        <p:nvSpPr>
          <p:cNvPr id="55300" name="Titel 1"/>
          <p:cNvSpPr>
            <a:spLocks/>
          </p:cNvSpPr>
          <p:nvPr/>
        </p:nvSpPr>
        <p:spPr bwMode="auto">
          <a:xfrm>
            <a:off x="504000" y="333376"/>
            <a:ext cx="833409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Kopieren, Duplizieren, Verschieben im Überblick</a:t>
            </a:r>
          </a:p>
        </p:txBody>
      </p:sp>
      <p:sp>
        <p:nvSpPr>
          <p:cNvPr id="55301" name="Inhaltsplatzhalter 2"/>
          <p:cNvSpPr>
            <a:spLocks/>
          </p:cNvSpPr>
          <p:nvPr/>
        </p:nvSpPr>
        <p:spPr bwMode="auto">
          <a:xfrm>
            <a:off x="507339" y="1485901"/>
            <a:ext cx="3430984"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Welche Inhalte beim Kopieren, Duplizieren </a:t>
            </a:r>
            <a:br>
              <a:rPr lang="de-DE" altLang="de-DE" dirty="0"/>
            </a:br>
            <a:r>
              <a:rPr lang="de-DE" altLang="de-DE" dirty="0"/>
              <a:t>und Verschieben übernommen werden, zeigt diese Übersicht.</a:t>
            </a:r>
          </a:p>
          <a:p>
            <a:pPr eaLnBrk="1" hangingPunct="1"/>
            <a:r>
              <a:rPr lang="de-DE" altLang="de-DE" dirty="0"/>
              <a:t>Besonders im Hinblick </a:t>
            </a:r>
            <a:br>
              <a:rPr lang="de-DE" altLang="de-DE" dirty="0"/>
            </a:br>
            <a:r>
              <a:rPr lang="de-DE" altLang="de-DE" dirty="0"/>
              <a:t>auf die Stammdaten führen die drei </a:t>
            </a:r>
            <a:br>
              <a:rPr lang="de-DE" altLang="de-DE" dirty="0"/>
            </a:br>
            <a:r>
              <a:rPr lang="de-DE" altLang="de-DE" dirty="0"/>
              <a:t>Funktionen zu unterschiedlichen Ergebnissen.</a:t>
            </a:r>
            <a:br>
              <a:rPr lang="de-DE" altLang="de-DE" dirty="0"/>
            </a:br>
            <a:endParaRPr lang="de-DE" altLang="de-DE" dirty="0"/>
          </a:p>
        </p:txBody>
      </p:sp>
      <p:sp>
        <p:nvSpPr>
          <p:cNvPr id="55302" name="Text Box 6"/>
          <p:cNvSpPr txBox="1">
            <a:spLocks noChangeArrowheads="1"/>
          </p:cNvSpPr>
          <p:nvPr/>
        </p:nvSpPr>
        <p:spPr bwMode="auto">
          <a:xfrm>
            <a:off x="7982996" y="1701800"/>
            <a:ext cx="1146468" cy="3693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1800" b="1" dirty="0"/>
              <a:t>Anlage 5</a:t>
            </a:r>
            <a:endParaRPr lang="de-DE" altLang="de-DE" sz="1800" b="1" dirty="0">
              <a:solidFill>
                <a:srgbClr val="FF33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2551113"/>
            <a:ext cx="4572000" cy="36861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78" name="Inhaltsplatzhalter 2"/>
          <p:cNvSpPr>
            <a:spLocks/>
          </p:cNvSpPr>
          <p:nvPr/>
        </p:nvSpPr>
        <p:spPr bwMode="auto">
          <a:xfrm>
            <a:off x="507340" y="1125539"/>
            <a:ext cx="8928000"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solidFill>
                  <a:schemeClr val="tx2"/>
                </a:solidFill>
              </a:rPr>
              <a:t>Sie können Elemente exportieren. Im Benutzerbereich sind das:</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ym typeface="Wingdings 3" pitchFamily="18" charset="2"/>
              </a:rPr>
              <a:t> der gesamt </a:t>
            </a:r>
            <a:r>
              <a:rPr lang="de-DE" altLang="de-DE" dirty="0">
                <a:solidFill>
                  <a:schemeClr val="tx1"/>
                </a:solidFill>
              </a:rPr>
              <a:t>Arbeitsplaner oder dessen Inhalte</a:t>
            </a:r>
          </a:p>
          <a:p>
            <a:pPr eaLnBrk="1" hangingPunct="1">
              <a:buFont typeface="Arial" charset="0"/>
              <a:buNone/>
            </a:pPr>
            <a:r>
              <a:rPr lang="de-DE" altLang="de-DE" dirty="0">
                <a:solidFill>
                  <a:srgbClr val="7F328E"/>
                </a:solidFill>
              </a:rPr>
              <a:t>	</a:t>
            </a:r>
            <a:r>
              <a:rPr lang="de-DE" altLang="de-DE" dirty="0"/>
              <a:t> </a:t>
            </a:r>
            <a:r>
              <a:rPr lang="de-DE" altLang="de-DE" dirty="0">
                <a:solidFill>
                  <a:srgbClr val="FF9900"/>
                </a:solidFill>
                <a:sym typeface="Wingdings 3" pitchFamily="18" charset="2"/>
              </a:rPr>
              <a:t></a:t>
            </a:r>
            <a:r>
              <a:rPr lang="de-DE" altLang="de-DE" dirty="0">
                <a:sym typeface="Wingdings 3" pitchFamily="18" charset="2"/>
              </a:rPr>
              <a:t> die Ordner Eigene Prüflisten und Eigene Vorlagen oder deren Inhalte</a:t>
            </a:r>
          </a:p>
        </p:txBody>
      </p:sp>
      <p:sp>
        <p:nvSpPr>
          <p:cNvPr id="2457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Exportieren</a:t>
            </a:r>
          </a:p>
        </p:txBody>
      </p:sp>
      <p:sp>
        <p:nvSpPr>
          <p:cNvPr id="24583" name="Oval 12"/>
          <p:cNvSpPr>
            <a:spLocks noChangeArrowheads="1"/>
          </p:cNvSpPr>
          <p:nvPr/>
        </p:nvSpPr>
        <p:spPr bwMode="auto">
          <a:xfrm>
            <a:off x="3763408" y="2826704"/>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158" y="380644"/>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Abgerundetes Rechteck 7"/>
          <p:cNvSpPr>
            <a:spLocks noChangeArrowheads="1"/>
          </p:cNvSpPr>
          <p:nvPr/>
        </p:nvSpPr>
        <p:spPr bwMode="auto">
          <a:xfrm>
            <a:off x="5784028" y="5733312"/>
            <a:ext cx="3501672" cy="504000"/>
          </a:xfrm>
          <a:prstGeom prst="roundRect">
            <a:avLst>
              <a:gd name="adj" fmla="val 9413"/>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Sie können auswählen, ob Sie alles oder nur einen Teil exportieren möchten.</a:t>
            </a: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4028" y="2551113"/>
            <a:ext cx="3554814" cy="296611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4384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p:cNvSpPr>
          <p:nvPr/>
        </p:nvSpPr>
        <p:spPr bwMode="auto">
          <a:xfrm>
            <a:off x="507340" y="1123200"/>
            <a:ext cx="892800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fontAlgn="base">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fontAlgn="base">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fontAlgn="base">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fontAlgn="base">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a:defRPr/>
            </a:pPr>
            <a:r>
              <a:rPr lang="de-DE" altLang="de-DE" dirty="0"/>
              <a:t>Das Programm bestätigt den Export der Daten in eine Datei. Gleichzeitig bietet der Browser die Daten zum Speichern an. </a:t>
            </a:r>
          </a:p>
          <a:p>
            <a:pPr>
              <a:defRPr/>
            </a:pPr>
            <a:endParaRPr lang="de-DE" altLang="de-DE" dirty="0"/>
          </a:p>
          <a:p>
            <a:pPr>
              <a:defRPr/>
            </a:pPr>
            <a:endParaRPr lang="de-DE" altLang="de-DE" dirty="0"/>
          </a:p>
          <a:p>
            <a:pPr>
              <a:defRPr/>
            </a:pPr>
            <a:endParaRPr lang="de-DE" altLang="de-DE" dirty="0"/>
          </a:p>
          <a:p>
            <a:pPr>
              <a:defRPr/>
            </a:pPr>
            <a:endParaRPr lang="de-DE" altLang="de-DE" dirty="0"/>
          </a:p>
          <a:p>
            <a:pPr>
              <a:defRPr/>
            </a:pPr>
            <a:r>
              <a:rPr lang="de-DE" altLang="de-DE" dirty="0">
                <a:sym typeface="Wingdings 3" pitchFamily="18" charset="2"/>
              </a:rPr>
              <a:t>Der angebotene Dateiname enthält standardmäßig Informationen zur Herkunft und </a:t>
            </a:r>
            <a:r>
              <a:rPr lang="de-DE" altLang="de-DE" dirty="0"/>
              <a:t>kann umbenannt werden.</a:t>
            </a:r>
            <a:r>
              <a:rPr lang="de-DE" altLang="de-DE" dirty="0">
                <a:sym typeface="Wingdings 3" pitchFamily="18" charset="2"/>
              </a:rPr>
              <a:t>   </a:t>
            </a:r>
            <a:br>
              <a:rPr lang="de-DE" altLang="de-DE" dirty="0">
                <a:sym typeface="Wingdings 3" pitchFamily="18" charset="2"/>
              </a:rPr>
            </a:br>
            <a:r>
              <a:rPr lang="de-DE" altLang="de-DE" dirty="0">
                <a:sym typeface="Wingdings 3" pitchFamily="18" charset="2"/>
              </a:rPr>
              <a:t>HH4-0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t>Aktion (z. B. Export) </a:t>
            </a:r>
            <a:r>
              <a:rPr lang="de-DE" altLang="de-DE" dirty="0">
                <a:solidFill>
                  <a:srgbClr val="FF9900"/>
                </a:solidFill>
                <a:sym typeface="Wingdings 3" pitchFamily="18" charset="2"/>
              </a:rPr>
              <a:t>+</a:t>
            </a:r>
            <a:r>
              <a:rPr lang="de-DE" altLang="de-DE" dirty="0">
                <a:sym typeface="Wingdings 3" pitchFamily="18" charset="2"/>
              </a:rPr>
              <a:t> </a:t>
            </a:r>
            <a:r>
              <a:rPr lang="de-DE" altLang="de-DE" dirty="0"/>
              <a:t>Strukturbereich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t>Name des Elements</a:t>
            </a:r>
          </a:p>
        </p:txBody>
      </p:sp>
      <p:sp>
        <p:nvSpPr>
          <p:cNvPr id="7"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Exportieren</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158" y="380644"/>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6896" y="1916833"/>
            <a:ext cx="2736304" cy="122453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158" y="4365104"/>
            <a:ext cx="6702426" cy="117649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3778" y="1916832"/>
            <a:ext cx="2733675" cy="12096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Abgerundetes Rechteck 7"/>
          <p:cNvSpPr>
            <a:spLocks noChangeArrowheads="1"/>
          </p:cNvSpPr>
          <p:nvPr/>
        </p:nvSpPr>
        <p:spPr bwMode="auto">
          <a:xfrm>
            <a:off x="5200392" y="2688600"/>
            <a:ext cx="904736" cy="27812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0" name="Oval 12"/>
          <p:cNvSpPr>
            <a:spLocks noChangeArrowheads="1"/>
          </p:cNvSpPr>
          <p:nvPr/>
        </p:nvSpPr>
        <p:spPr bwMode="auto">
          <a:xfrm>
            <a:off x="6394848" y="1881825"/>
            <a:ext cx="368512" cy="345204"/>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extLst>
      <p:ext uri="{BB962C8B-B14F-4D97-AF65-F5344CB8AC3E}">
        <p14:creationId xmlns:p14="http://schemas.microsoft.com/office/powerpoint/2010/main" val="3325906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359" y="2541270"/>
            <a:ext cx="4276725" cy="36957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7016" y="3113112"/>
            <a:ext cx="4194264" cy="142320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2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Importieren</a:t>
            </a:r>
          </a:p>
        </p:txBody>
      </p:sp>
      <p:sp>
        <p:nvSpPr>
          <p:cNvPr id="26627" name="Inhaltsplatzhalter 2"/>
          <p:cNvSpPr>
            <a:spLocks noGrp="1"/>
          </p:cNvSpPr>
          <p:nvPr>
            <p:ph idx="4294967295"/>
          </p:nvPr>
        </p:nvSpPr>
        <p:spPr>
          <a:xfrm>
            <a:off x="507338" y="1124744"/>
            <a:ext cx="8928000" cy="1800225"/>
          </a:xfrm>
        </p:spPr>
        <p:txBody>
          <a:bodyPr/>
          <a:lstStyle/>
          <a:p>
            <a:pPr eaLnBrk="1" hangingPunct="1"/>
            <a:r>
              <a:rPr lang="de-DE" altLang="de-DE" dirty="0"/>
              <a:t>Für den Import im Benutzerbereich müssen Sie kein spezielles Strukturelement markieren. Das Programm erkennt automatisch, ob es sich um Daten aus dem Arbeitsplaner oder den Eigenen Prüflisten und Vorlagen handelt, und ordnet sie richtig zu.</a:t>
            </a:r>
            <a:endParaRPr altLang="de-DE" dirty="0">
              <a:solidFill>
                <a:schemeClr val="hlink"/>
              </a:solidFill>
            </a:endParaRPr>
          </a:p>
        </p:txBody>
      </p:sp>
      <p:sp>
        <p:nvSpPr>
          <p:cNvPr id="26634" name="Abgerundetes Rechteck 8"/>
          <p:cNvSpPr>
            <a:spLocks noChangeArrowheads="1"/>
          </p:cNvSpPr>
          <p:nvPr/>
        </p:nvSpPr>
        <p:spPr bwMode="auto">
          <a:xfrm>
            <a:off x="5130800" y="4069531"/>
            <a:ext cx="965200" cy="319589"/>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990000"/>
              </a:solidFill>
            </a:endParaRPr>
          </a:p>
        </p:txBody>
      </p:sp>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7348" y="38373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31" name="Oval 11"/>
          <p:cNvSpPr>
            <a:spLocks noChangeArrowheads="1"/>
          </p:cNvSpPr>
          <p:nvPr/>
        </p:nvSpPr>
        <p:spPr bwMode="auto">
          <a:xfrm>
            <a:off x="3470525" y="2801410"/>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6" name="Line 16"/>
          <p:cNvSpPr>
            <a:spLocks noChangeShapeType="1"/>
          </p:cNvSpPr>
          <p:nvPr/>
        </p:nvSpPr>
        <p:spPr bwMode="auto">
          <a:xfrm>
            <a:off x="5563698" y="4409256"/>
            <a:ext cx="34636" cy="1316872"/>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7" name="Abgerundetes Rechteck 7"/>
          <p:cNvSpPr>
            <a:spLocks noChangeArrowheads="1"/>
          </p:cNvSpPr>
          <p:nvPr/>
        </p:nvSpPr>
        <p:spPr bwMode="auto">
          <a:xfrm>
            <a:off x="5745088" y="4941200"/>
            <a:ext cx="2664296" cy="288000"/>
          </a:xfrm>
          <a:prstGeom prst="roundRect">
            <a:avLst>
              <a:gd name="adj" fmla="val 9413"/>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defRPr/>
            </a:pPr>
            <a:r>
              <a:rPr lang="de-DE" altLang="de-DE" sz="1400" dirty="0">
                <a:solidFill>
                  <a:srgbClr val="FF9900"/>
                </a:solidFill>
                <a:sym typeface="Wingdings 3" pitchFamily="18" charset="2"/>
              </a:rPr>
              <a:t> </a:t>
            </a:r>
            <a:r>
              <a:rPr lang="de-DE" altLang="de-DE" sz="1400" dirty="0">
                <a:solidFill>
                  <a:srgbClr val="1B367A"/>
                </a:solidFill>
              </a:rPr>
              <a:t>Datei zum Import auswählen.</a:t>
            </a:r>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9024" y="5805264"/>
            <a:ext cx="3507001" cy="40465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1470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Inhaltsplatzhalter 2"/>
          <p:cNvSpPr>
            <a:spLocks/>
          </p:cNvSpPr>
          <p:nvPr/>
        </p:nvSpPr>
        <p:spPr bwMode="auto">
          <a:xfrm>
            <a:off x="507338" y="1123200"/>
            <a:ext cx="89280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Vor dem Import können Sie auswählen, ob alles oder ein Teil importiert werden soll. Nach erfolgreichem Import wird ein Ordner mit Zeitstempel angelegt, in dem die importierten Daten eingefügt sind.</a:t>
            </a:r>
          </a:p>
          <a:p>
            <a:pPr eaLnBrk="1" hangingPunct="1"/>
            <a:r>
              <a:rPr lang="de-DE" altLang="de-DE" dirty="0"/>
              <a:t>Diesen Ordner können Sie löschen, nachdem Sie die Daten an die gewünschte Stelle verschoben oder kopiert haben.</a:t>
            </a:r>
            <a:endParaRPr lang="de-DE" altLang="de-DE" dirty="0">
              <a:solidFill>
                <a:schemeClr val="tx1"/>
              </a:solidFill>
            </a:endParaRPr>
          </a:p>
        </p:txBody>
      </p:sp>
      <p:sp>
        <p:nvSpPr>
          <p:cNvPr id="27655" name="Abgerundetes Rechteck 8"/>
          <p:cNvSpPr>
            <a:spLocks noChangeArrowheads="1"/>
          </p:cNvSpPr>
          <p:nvPr/>
        </p:nvSpPr>
        <p:spPr bwMode="auto">
          <a:xfrm>
            <a:off x="1869097" y="5767706"/>
            <a:ext cx="1002638" cy="28892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990000"/>
              </a:solidFill>
            </a:endParaRPr>
          </a:p>
        </p:txBody>
      </p:sp>
      <p:sp>
        <p:nvSpPr>
          <p:cNvPr id="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Importieren</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348" y="38373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8944" y="3198837"/>
            <a:ext cx="4848225" cy="30384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587" y="3198836"/>
            <a:ext cx="3691341" cy="303845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53578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4"/>
          <p:cNvSpPr txBox="1">
            <a:spLocks noChangeArrowheads="1"/>
          </p:cNvSpPr>
          <p:nvPr/>
        </p:nvSpPr>
        <p:spPr bwMode="auto">
          <a:xfrm>
            <a:off x="504000" y="333376"/>
            <a:ext cx="881221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Die Funktionsleiste im Öffentlichen Bereich</a:t>
            </a:r>
          </a:p>
        </p:txBody>
      </p:sp>
      <p:sp>
        <p:nvSpPr>
          <p:cNvPr id="56355" name="Line 43"/>
          <p:cNvSpPr>
            <a:spLocks noChangeShapeType="1"/>
          </p:cNvSpPr>
          <p:nvPr/>
        </p:nvSpPr>
        <p:spPr bwMode="auto">
          <a:xfrm flipH="1">
            <a:off x="7107320" y="2179414"/>
            <a:ext cx="0" cy="1127919"/>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6356" name="AutoShape 31"/>
          <p:cNvSpPr>
            <a:spLocks noChangeArrowheads="1"/>
          </p:cNvSpPr>
          <p:nvPr/>
        </p:nvSpPr>
        <p:spPr bwMode="auto">
          <a:xfrm>
            <a:off x="5961112" y="1938734"/>
            <a:ext cx="2261526" cy="338138"/>
          </a:xfrm>
          <a:prstGeom prst="roundRect">
            <a:avLst>
              <a:gd name="adj" fmla="val 16667"/>
            </a:avLst>
          </a:prstGeom>
          <a:solidFill>
            <a:schemeClr val="bg1"/>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rgbClr val="FF9900"/>
                </a:solidFill>
              </a:rPr>
              <a:t>Sperren/entsperren</a:t>
            </a:r>
          </a:p>
        </p:txBody>
      </p:sp>
      <p:sp>
        <p:nvSpPr>
          <p:cNvPr id="56353" name="Line 44"/>
          <p:cNvSpPr>
            <a:spLocks noChangeShapeType="1"/>
          </p:cNvSpPr>
          <p:nvPr/>
        </p:nvSpPr>
        <p:spPr bwMode="auto">
          <a:xfrm flipH="1">
            <a:off x="7742907" y="3522910"/>
            <a:ext cx="0" cy="936625"/>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6354" name="AutoShape 32"/>
          <p:cNvSpPr>
            <a:spLocks noChangeArrowheads="1"/>
          </p:cNvSpPr>
          <p:nvPr/>
        </p:nvSpPr>
        <p:spPr bwMode="auto">
          <a:xfrm>
            <a:off x="7041232" y="4387651"/>
            <a:ext cx="1405070" cy="338137"/>
          </a:xfrm>
          <a:prstGeom prst="roundRect">
            <a:avLst>
              <a:gd name="adj" fmla="val 16667"/>
            </a:avLst>
          </a:prstGeom>
          <a:solidFill>
            <a:schemeClr val="bg1"/>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rgbClr val="FF9900"/>
                </a:solidFill>
              </a:rPr>
              <a:t>Archivieren</a:t>
            </a:r>
          </a:p>
        </p:txBody>
      </p:sp>
      <p:sp>
        <p:nvSpPr>
          <p:cNvPr id="56336" name="Line 93"/>
          <p:cNvSpPr>
            <a:spLocks noChangeShapeType="1"/>
          </p:cNvSpPr>
          <p:nvPr/>
        </p:nvSpPr>
        <p:spPr bwMode="auto">
          <a:xfrm>
            <a:off x="6356351" y="3451919"/>
            <a:ext cx="624285" cy="431800"/>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6337" name="Line 95"/>
          <p:cNvSpPr>
            <a:spLocks noChangeShapeType="1"/>
          </p:cNvSpPr>
          <p:nvPr/>
        </p:nvSpPr>
        <p:spPr bwMode="auto">
          <a:xfrm flipV="1">
            <a:off x="6356351" y="3451919"/>
            <a:ext cx="624285" cy="431800"/>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3" name="Line 73"/>
          <p:cNvSpPr>
            <a:spLocks noChangeShapeType="1"/>
          </p:cNvSpPr>
          <p:nvPr/>
        </p:nvSpPr>
        <p:spPr bwMode="auto">
          <a:xfrm flipH="1" flipV="1">
            <a:off x="2144688" y="2032644"/>
            <a:ext cx="0" cy="1462410"/>
          </a:xfrm>
          <a:prstGeom prst="line">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de-DE"/>
          </a:p>
        </p:txBody>
      </p:sp>
      <p:sp>
        <p:nvSpPr>
          <p:cNvPr id="54" name="Line 61"/>
          <p:cNvSpPr>
            <a:spLocks noChangeShapeType="1"/>
          </p:cNvSpPr>
          <p:nvPr/>
        </p:nvSpPr>
        <p:spPr bwMode="auto">
          <a:xfrm flipH="1">
            <a:off x="1496616" y="3841799"/>
            <a:ext cx="0" cy="1385095"/>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5" name="AutoShape 62"/>
          <p:cNvSpPr>
            <a:spLocks noChangeArrowheads="1"/>
          </p:cNvSpPr>
          <p:nvPr/>
        </p:nvSpPr>
        <p:spPr bwMode="auto">
          <a:xfrm>
            <a:off x="920552" y="5056980"/>
            <a:ext cx="1171179" cy="338137"/>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solidFill>
                  <a:srgbClr val="808080"/>
                </a:solidFill>
              </a:rPr>
              <a:t>Löschen</a:t>
            </a:r>
          </a:p>
        </p:txBody>
      </p:sp>
      <p:sp>
        <p:nvSpPr>
          <p:cNvPr id="56" name="Line 64"/>
          <p:cNvSpPr>
            <a:spLocks noChangeShapeType="1"/>
          </p:cNvSpPr>
          <p:nvPr/>
        </p:nvSpPr>
        <p:spPr bwMode="auto">
          <a:xfrm flipH="1">
            <a:off x="4016896" y="3951335"/>
            <a:ext cx="0" cy="1106489"/>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7" name="AutoShape 65"/>
          <p:cNvSpPr>
            <a:spLocks noChangeArrowheads="1"/>
          </p:cNvSpPr>
          <p:nvPr/>
        </p:nvSpPr>
        <p:spPr bwMode="auto">
          <a:xfrm>
            <a:off x="3421781" y="5056980"/>
            <a:ext cx="1171179" cy="338138"/>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solidFill>
                  <a:srgbClr val="808080"/>
                </a:solidFill>
              </a:rPr>
              <a:t>Drucken</a:t>
            </a:r>
          </a:p>
        </p:txBody>
      </p:sp>
      <p:sp>
        <p:nvSpPr>
          <p:cNvPr id="58" name="Line 67"/>
          <p:cNvSpPr>
            <a:spLocks noChangeShapeType="1"/>
          </p:cNvSpPr>
          <p:nvPr/>
        </p:nvSpPr>
        <p:spPr bwMode="auto">
          <a:xfrm flipV="1">
            <a:off x="2811810" y="3666926"/>
            <a:ext cx="0" cy="704849"/>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9" name="AutoShape 68"/>
          <p:cNvSpPr>
            <a:spLocks noChangeArrowheads="1"/>
          </p:cNvSpPr>
          <p:nvPr/>
        </p:nvSpPr>
        <p:spPr bwMode="auto">
          <a:xfrm>
            <a:off x="2216696" y="4387006"/>
            <a:ext cx="1171178" cy="338137"/>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solidFill>
                  <a:srgbClr val="808080"/>
                </a:solidFill>
              </a:rPr>
              <a:t>Kopieren</a:t>
            </a:r>
          </a:p>
        </p:txBody>
      </p:sp>
      <p:sp>
        <p:nvSpPr>
          <p:cNvPr id="60" name="Line 70"/>
          <p:cNvSpPr>
            <a:spLocks noChangeShapeType="1"/>
          </p:cNvSpPr>
          <p:nvPr/>
        </p:nvSpPr>
        <p:spPr bwMode="auto">
          <a:xfrm>
            <a:off x="3405742" y="2695897"/>
            <a:ext cx="0" cy="711201"/>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 name="AutoShape 71"/>
          <p:cNvSpPr>
            <a:spLocks noChangeArrowheads="1"/>
          </p:cNvSpPr>
          <p:nvPr/>
        </p:nvSpPr>
        <p:spPr bwMode="auto">
          <a:xfrm>
            <a:off x="2648744" y="2636912"/>
            <a:ext cx="1405070" cy="338138"/>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a:solidFill>
                  <a:srgbClr val="808080"/>
                </a:solidFill>
              </a:rPr>
              <a:t>Duplizieren</a:t>
            </a:r>
          </a:p>
        </p:txBody>
      </p:sp>
      <p:sp>
        <p:nvSpPr>
          <p:cNvPr id="62" name="Line 73"/>
          <p:cNvSpPr>
            <a:spLocks noChangeShapeType="1"/>
          </p:cNvSpPr>
          <p:nvPr/>
        </p:nvSpPr>
        <p:spPr bwMode="auto">
          <a:xfrm flipH="1">
            <a:off x="4664968" y="1440978"/>
            <a:ext cx="0" cy="2052000"/>
          </a:xfrm>
          <a:prstGeom prst="line">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de-DE"/>
          </a:p>
        </p:txBody>
      </p:sp>
      <p:sp>
        <p:nvSpPr>
          <p:cNvPr id="63" name="AutoShape 74"/>
          <p:cNvSpPr>
            <a:spLocks noChangeArrowheads="1"/>
          </p:cNvSpPr>
          <p:nvPr/>
        </p:nvSpPr>
        <p:spPr bwMode="auto">
          <a:xfrm>
            <a:off x="2858096" y="1268760"/>
            <a:ext cx="3679080"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t>Bearbeitungsstand kennzeichnen</a:t>
            </a:r>
          </a:p>
        </p:txBody>
      </p:sp>
      <p:sp>
        <p:nvSpPr>
          <p:cNvPr id="64" name="Line 76"/>
          <p:cNvSpPr>
            <a:spLocks noChangeShapeType="1"/>
          </p:cNvSpPr>
          <p:nvPr/>
        </p:nvSpPr>
        <p:spPr bwMode="auto">
          <a:xfrm>
            <a:off x="5567680" y="4185032"/>
            <a:ext cx="2912" cy="165600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5" name="AutoShape 77"/>
          <p:cNvSpPr>
            <a:spLocks noChangeArrowheads="1"/>
          </p:cNvSpPr>
          <p:nvPr/>
        </p:nvSpPr>
        <p:spPr bwMode="auto">
          <a:xfrm>
            <a:off x="3872878" y="5755158"/>
            <a:ext cx="3312369" cy="338138"/>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solidFill>
                  <a:srgbClr val="808080"/>
                </a:solidFill>
              </a:rPr>
              <a:t>Nach oben/unten verschieben</a:t>
            </a:r>
          </a:p>
        </p:txBody>
      </p:sp>
      <p:sp>
        <p:nvSpPr>
          <p:cNvPr id="70" name="Line 85"/>
          <p:cNvSpPr>
            <a:spLocks noChangeShapeType="1"/>
          </p:cNvSpPr>
          <p:nvPr/>
        </p:nvSpPr>
        <p:spPr bwMode="auto">
          <a:xfrm>
            <a:off x="6496596" y="3594918"/>
            <a:ext cx="0" cy="1466851"/>
          </a:xfrm>
          <a:prstGeom prst="line">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de-DE">
              <a:solidFill>
                <a:srgbClr val="808080"/>
              </a:solidFill>
            </a:endParaRPr>
          </a:p>
        </p:txBody>
      </p:sp>
      <p:sp>
        <p:nvSpPr>
          <p:cNvPr id="71" name="AutoShape 86"/>
          <p:cNvSpPr>
            <a:spLocks noChangeArrowheads="1"/>
          </p:cNvSpPr>
          <p:nvPr/>
        </p:nvSpPr>
        <p:spPr bwMode="auto">
          <a:xfrm>
            <a:off x="5781899" y="5056981"/>
            <a:ext cx="1403349" cy="338137"/>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a:solidFill>
                  <a:srgbClr val="808080"/>
                </a:solidFill>
              </a:rPr>
              <a:t>Exportieren</a:t>
            </a:r>
          </a:p>
        </p:txBody>
      </p:sp>
      <p:sp>
        <p:nvSpPr>
          <p:cNvPr id="72" name="Line 94"/>
          <p:cNvSpPr>
            <a:spLocks noChangeShapeType="1"/>
          </p:cNvSpPr>
          <p:nvPr/>
        </p:nvSpPr>
        <p:spPr bwMode="auto">
          <a:xfrm>
            <a:off x="944663" y="2911352"/>
            <a:ext cx="0" cy="63976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73" name="AutoShape 95"/>
          <p:cNvSpPr>
            <a:spLocks noChangeArrowheads="1"/>
          </p:cNvSpPr>
          <p:nvPr/>
        </p:nvSpPr>
        <p:spPr bwMode="auto">
          <a:xfrm>
            <a:off x="632520" y="2636913"/>
            <a:ext cx="624284" cy="338137"/>
          </a:xfrm>
          <a:prstGeom prst="roundRect">
            <a:avLst>
              <a:gd name="adj" fmla="val 16667"/>
            </a:avLst>
          </a:prstGeom>
          <a:solidFill>
            <a:schemeClr val="bg1"/>
          </a:solidFill>
          <a:ln w="28575">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solidFill>
                  <a:srgbClr val="808080"/>
                </a:solidFill>
              </a:rPr>
              <a:t>Neu</a:t>
            </a:r>
          </a:p>
        </p:txBody>
      </p:sp>
      <p:sp>
        <p:nvSpPr>
          <p:cNvPr id="75" name="AutoShape 74"/>
          <p:cNvSpPr>
            <a:spLocks noChangeArrowheads="1"/>
          </p:cNvSpPr>
          <p:nvPr/>
        </p:nvSpPr>
        <p:spPr bwMode="auto">
          <a:xfrm>
            <a:off x="565515" y="1938734"/>
            <a:ext cx="3163349"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de-DE" dirty="0"/>
              <a:t>Strukturbaum auf-/zuklappen</a:t>
            </a:r>
          </a:p>
        </p:txBody>
      </p:sp>
      <p:cxnSp>
        <p:nvCxnSpPr>
          <p:cNvPr id="3" name="Gerade Verbindung 2"/>
          <p:cNvCxnSpPr/>
          <p:nvPr/>
        </p:nvCxnSpPr>
        <p:spPr>
          <a:xfrm>
            <a:off x="5240978" y="4190608"/>
            <a:ext cx="648180"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Gerade Verbindung 4"/>
          <p:cNvCxnSpPr/>
          <p:nvPr/>
        </p:nvCxnSpPr>
        <p:spPr>
          <a:xfrm>
            <a:off x="5241032" y="3717032"/>
            <a:ext cx="0" cy="46800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6"/>
          <p:cNvCxnSpPr/>
          <p:nvPr/>
        </p:nvCxnSpPr>
        <p:spPr>
          <a:xfrm>
            <a:off x="5889212" y="3717032"/>
            <a:ext cx="0" cy="46800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Line 43"/>
          <p:cNvSpPr>
            <a:spLocks noChangeShapeType="1"/>
          </p:cNvSpPr>
          <p:nvPr/>
        </p:nvSpPr>
        <p:spPr bwMode="auto">
          <a:xfrm flipH="1">
            <a:off x="8409384" y="2855243"/>
            <a:ext cx="0" cy="75600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84" name="AutoShape 31"/>
          <p:cNvSpPr>
            <a:spLocks noChangeArrowheads="1"/>
          </p:cNvSpPr>
          <p:nvPr/>
        </p:nvSpPr>
        <p:spPr bwMode="auto">
          <a:xfrm>
            <a:off x="7785066" y="2636912"/>
            <a:ext cx="1272390" cy="338138"/>
          </a:xfrm>
          <a:prstGeom prst="roundRect">
            <a:avLst>
              <a:gd name="adj" fmla="val 16667"/>
            </a:avLst>
          </a:prstGeom>
          <a:solidFill>
            <a:schemeClr val="bg1"/>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rgbClr val="FF9900"/>
                </a:solidFill>
              </a:rPr>
              <a:t>Auslagern</a:t>
            </a:r>
          </a:p>
        </p:txBody>
      </p:sp>
      <p:sp>
        <p:nvSpPr>
          <p:cNvPr id="85" name="Line 43"/>
          <p:cNvSpPr>
            <a:spLocks noChangeShapeType="1"/>
          </p:cNvSpPr>
          <p:nvPr/>
        </p:nvSpPr>
        <p:spPr bwMode="auto">
          <a:xfrm flipH="1">
            <a:off x="8985448" y="3835150"/>
            <a:ext cx="0" cy="129600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86" name="AutoShape 31"/>
          <p:cNvSpPr>
            <a:spLocks noChangeArrowheads="1"/>
          </p:cNvSpPr>
          <p:nvPr/>
        </p:nvSpPr>
        <p:spPr bwMode="auto">
          <a:xfrm>
            <a:off x="8121352" y="5056980"/>
            <a:ext cx="1198200" cy="338138"/>
          </a:xfrm>
          <a:prstGeom prst="roundRect">
            <a:avLst>
              <a:gd name="adj" fmla="val 16667"/>
            </a:avLst>
          </a:prstGeom>
          <a:solidFill>
            <a:schemeClr val="bg1"/>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rgbClr val="FF9900"/>
                </a:solidFill>
              </a:rPr>
              <a:t>Einlagern</a:t>
            </a:r>
          </a:p>
        </p:txBody>
      </p:sp>
      <p:pic>
        <p:nvPicPr>
          <p:cNvPr id="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563" y="3332853"/>
            <a:ext cx="8721428" cy="622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Line 73"/>
          <p:cNvSpPr>
            <a:spLocks noChangeShapeType="1"/>
          </p:cNvSpPr>
          <p:nvPr/>
        </p:nvSpPr>
        <p:spPr bwMode="auto">
          <a:xfrm flipH="1" flipV="1">
            <a:off x="2648744" y="1556792"/>
            <a:ext cx="0" cy="187200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66" name="Text Box 2"/>
          <p:cNvSpPr txBox="1">
            <a:spLocks noChangeArrowheads="1"/>
          </p:cNvSpPr>
          <p:nvPr/>
        </p:nvSpPr>
        <p:spPr bwMode="auto">
          <a:xfrm>
            <a:off x="504000" y="333376"/>
            <a:ext cx="881221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Die Symbolleiste im Benutzerbereich</a:t>
            </a:r>
          </a:p>
        </p:txBody>
      </p:sp>
      <p:sp>
        <p:nvSpPr>
          <p:cNvPr id="11268" name="Line 61"/>
          <p:cNvSpPr>
            <a:spLocks noChangeShapeType="1"/>
          </p:cNvSpPr>
          <p:nvPr/>
        </p:nvSpPr>
        <p:spPr bwMode="auto">
          <a:xfrm flipH="1">
            <a:off x="1784648" y="3675881"/>
            <a:ext cx="0" cy="1385095"/>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69" name="AutoShape 62"/>
          <p:cNvSpPr>
            <a:spLocks noChangeArrowheads="1"/>
          </p:cNvSpPr>
          <p:nvPr/>
        </p:nvSpPr>
        <p:spPr bwMode="auto">
          <a:xfrm>
            <a:off x="1208584" y="4912965"/>
            <a:ext cx="1171179"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Löschen</a:t>
            </a:r>
          </a:p>
        </p:txBody>
      </p:sp>
      <p:sp>
        <p:nvSpPr>
          <p:cNvPr id="11270" name="Line 64"/>
          <p:cNvSpPr>
            <a:spLocks noChangeShapeType="1"/>
          </p:cNvSpPr>
          <p:nvPr/>
        </p:nvSpPr>
        <p:spPr bwMode="auto">
          <a:xfrm flipH="1">
            <a:off x="4953000" y="3785417"/>
            <a:ext cx="0" cy="1106489"/>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71" name="AutoShape 65"/>
          <p:cNvSpPr>
            <a:spLocks noChangeArrowheads="1"/>
          </p:cNvSpPr>
          <p:nvPr/>
        </p:nvSpPr>
        <p:spPr bwMode="auto">
          <a:xfrm>
            <a:off x="4357885" y="4891907"/>
            <a:ext cx="1171179"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Drucken</a:t>
            </a:r>
          </a:p>
        </p:txBody>
      </p:sp>
      <p:sp>
        <p:nvSpPr>
          <p:cNvPr id="11272" name="Line 67"/>
          <p:cNvSpPr>
            <a:spLocks noChangeShapeType="1"/>
          </p:cNvSpPr>
          <p:nvPr/>
        </p:nvSpPr>
        <p:spPr bwMode="auto">
          <a:xfrm flipV="1">
            <a:off x="3368824" y="3823517"/>
            <a:ext cx="0" cy="704849"/>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73" name="AutoShape 68"/>
          <p:cNvSpPr>
            <a:spLocks noChangeArrowheads="1"/>
          </p:cNvSpPr>
          <p:nvPr/>
        </p:nvSpPr>
        <p:spPr bwMode="auto">
          <a:xfrm>
            <a:off x="2773710" y="4365104"/>
            <a:ext cx="1171178"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Kopieren</a:t>
            </a:r>
          </a:p>
        </p:txBody>
      </p:sp>
      <p:sp>
        <p:nvSpPr>
          <p:cNvPr id="11274" name="Line 70"/>
          <p:cNvSpPr>
            <a:spLocks noChangeShapeType="1"/>
          </p:cNvSpPr>
          <p:nvPr/>
        </p:nvSpPr>
        <p:spPr bwMode="auto">
          <a:xfrm>
            <a:off x="4160912" y="2588442"/>
            <a:ext cx="0" cy="711201"/>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75" name="AutoShape 71"/>
          <p:cNvSpPr>
            <a:spLocks noChangeArrowheads="1"/>
          </p:cNvSpPr>
          <p:nvPr/>
        </p:nvSpPr>
        <p:spPr bwMode="auto">
          <a:xfrm>
            <a:off x="3403914" y="2536700"/>
            <a:ext cx="1405070"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Duplizieren</a:t>
            </a:r>
          </a:p>
        </p:txBody>
      </p:sp>
      <p:sp>
        <p:nvSpPr>
          <p:cNvPr id="11276" name="Line 73"/>
          <p:cNvSpPr>
            <a:spLocks noChangeShapeType="1"/>
          </p:cNvSpPr>
          <p:nvPr/>
        </p:nvSpPr>
        <p:spPr bwMode="auto">
          <a:xfrm flipH="1">
            <a:off x="5673080" y="2082750"/>
            <a:ext cx="0" cy="131770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77" name="AutoShape 74"/>
          <p:cNvSpPr>
            <a:spLocks noChangeArrowheads="1"/>
          </p:cNvSpPr>
          <p:nvPr/>
        </p:nvSpPr>
        <p:spPr bwMode="auto">
          <a:xfrm>
            <a:off x="3866208" y="1888629"/>
            <a:ext cx="3679080"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chemeClr val="tx1"/>
                </a:solidFill>
              </a:rPr>
              <a:t>Bearbeitungsstand kennzeichnen</a:t>
            </a:r>
          </a:p>
        </p:txBody>
      </p:sp>
      <p:sp>
        <p:nvSpPr>
          <p:cNvPr id="11278" name="Line 76"/>
          <p:cNvSpPr>
            <a:spLocks noChangeShapeType="1"/>
          </p:cNvSpPr>
          <p:nvPr/>
        </p:nvSpPr>
        <p:spPr bwMode="auto">
          <a:xfrm>
            <a:off x="6609184" y="3918769"/>
            <a:ext cx="0" cy="2005458"/>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79" name="AutoShape 77"/>
          <p:cNvSpPr>
            <a:spLocks noChangeArrowheads="1"/>
          </p:cNvSpPr>
          <p:nvPr/>
        </p:nvSpPr>
        <p:spPr bwMode="auto">
          <a:xfrm>
            <a:off x="5241032" y="5755158"/>
            <a:ext cx="2729310"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Nach oben verschieben</a:t>
            </a:r>
          </a:p>
        </p:txBody>
      </p:sp>
      <p:sp>
        <p:nvSpPr>
          <p:cNvPr id="11280" name="Line 79"/>
          <p:cNvSpPr>
            <a:spLocks noChangeShapeType="1"/>
          </p:cNvSpPr>
          <p:nvPr/>
        </p:nvSpPr>
        <p:spPr bwMode="auto">
          <a:xfrm flipH="1">
            <a:off x="7329264" y="2663973"/>
            <a:ext cx="0" cy="910181"/>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81" name="AutoShape 80"/>
          <p:cNvSpPr>
            <a:spLocks noChangeArrowheads="1"/>
          </p:cNvSpPr>
          <p:nvPr/>
        </p:nvSpPr>
        <p:spPr bwMode="auto">
          <a:xfrm>
            <a:off x="5961004" y="2536700"/>
            <a:ext cx="2736412"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chemeClr val="tx1"/>
                </a:solidFill>
              </a:rPr>
              <a:t>Nach unten verschieben</a:t>
            </a:r>
          </a:p>
        </p:txBody>
      </p:sp>
      <p:sp>
        <p:nvSpPr>
          <p:cNvPr id="11282" name="Line 82"/>
          <p:cNvSpPr>
            <a:spLocks noChangeShapeType="1"/>
          </p:cNvSpPr>
          <p:nvPr/>
        </p:nvSpPr>
        <p:spPr bwMode="auto">
          <a:xfrm flipH="1">
            <a:off x="8121352" y="3709218"/>
            <a:ext cx="0" cy="819147"/>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83" name="AutoShape 83"/>
          <p:cNvSpPr>
            <a:spLocks noChangeArrowheads="1"/>
          </p:cNvSpPr>
          <p:nvPr/>
        </p:nvSpPr>
        <p:spPr bwMode="auto">
          <a:xfrm>
            <a:off x="7148331" y="4380978"/>
            <a:ext cx="1405069"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Importieren</a:t>
            </a:r>
          </a:p>
        </p:txBody>
      </p:sp>
      <p:sp>
        <p:nvSpPr>
          <p:cNvPr id="11288" name="Line 85"/>
          <p:cNvSpPr>
            <a:spLocks noChangeShapeType="1"/>
          </p:cNvSpPr>
          <p:nvPr/>
        </p:nvSpPr>
        <p:spPr bwMode="auto">
          <a:xfrm>
            <a:off x="8913440" y="3785417"/>
            <a:ext cx="0" cy="1466851"/>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89" name="AutoShape 86"/>
          <p:cNvSpPr>
            <a:spLocks noChangeArrowheads="1"/>
          </p:cNvSpPr>
          <p:nvPr/>
        </p:nvSpPr>
        <p:spPr bwMode="auto">
          <a:xfrm>
            <a:off x="7910711" y="5130032"/>
            <a:ext cx="1403349"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Exportieren</a:t>
            </a:r>
          </a:p>
        </p:txBody>
      </p:sp>
      <p:sp>
        <p:nvSpPr>
          <p:cNvPr id="11285" name="Line 94"/>
          <p:cNvSpPr>
            <a:spLocks noChangeShapeType="1"/>
          </p:cNvSpPr>
          <p:nvPr/>
        </p:nvSpPr>
        <p:spPr bwMode="auto">
          <a:xfrm>
            <a:off x="1016671" y="2789238"/>
            <a:ext cx="0" cy="639762"/>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1286" name="AutoShape 95"/>
          <p:cNvSpPr>
            <a:spLocks noChangeArrowheads="1"/>
          </p:cNvSpPr>
          <p:nvPr/>
        </p:nvSpPr>
        <p:spPr bwMode="auto">
          <a:xfrm>
            <a:off x="704528" y="2535235"/>
            <a:ext cx="624284"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Neu</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368" y="3162869"/>
            <a:ext cx="8737546" cy="822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AutoShape 74"/>
          <p:cNvSpPr>
            <a:spLocks noChangeArrowheads="1"/>
          </p:cNvSpPr>
          <p:nvPr/>
        </p:nvSpPr>
        <p:spPr bwMode="auto">
          <a:xfrm>
            <a:off x="1064568" y="1268760"/>
            <a:ext cx="3163349" cy="338137"/>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dirty="0">
                <a:solidFill>
                  <a:schemeClr val="tx1"/>
                </a:solidFill>
              </a:rPr>
              <a:t>Strukturbaum auf-/zuklappen</a:t>
            </a:r>
          </a:p>
        </p:txBody>
      </p:sp>
      <p:sp>
        <p:nvSpPr>
          <p:cNvPr id="4" name="Rectangle 3"/>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5" name="Rectangle 4"/>
          <p:cNvSpPr>
            <a:spLocks noChangeArrowheads="1"/>
          </p:cNvSpPr>
          <p:nvPr/>
        </p:nvSpPr>
        <p:spPr bwMode="auto">
          <a:xfrm>
            <a:off x="0" y="7620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5332" y="1268760"/>
            <a:ext cx="4248150" cy="45910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38"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Strukturbaum auf-/zuklappen</a:t>
            </a:r>
          </a:p>
        </p:txBody>
      </p:sp>
      <p:sp>
        <p:nvSpPr>
          <p:cNvPr id="14339" name="Inhaltsplatzhalter 2"/>
          <p:cNvSpPr>
            <a:spLocks noGrp="1"/>
          </p:cNvSpPr>
          <p:nvPr>
            <p:ph idx="4294967295"/>
          </p:nvPr>
        </p:nvSpPr>
        <p:spPr>
          <a:xfrm>
            <a:off x="507339" y="1125538"/>
            <a:ext cx="4445661" cy="3527598"/>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de-DE" altLang="de-DE" dirty="0">
                <a:solidFill>
                  <a:schemeClr val="tx2"/>
                </a:solidFill>
              </a:rPr>
              <a:t>Über das Symbol      können Sie d</a:t>
            </a:r>
            <a:r>
              <a:rPr lang="de-DE" dirty="0"/>
              <a:t>ie Baumstruktur auf- bzw. zuklappen.</a:t>
            </a:r>
          </a:p>
          <a:p>
            <a:pPr eaLnBrk="1" hangingPunct="1"/>
            <a:r>
              <a:rPr lang="de-DE" dirty="0"/>
              <a:t>Haben Sie eine Organisationseinheit markiert, </a:t>
            </a:r>
            <a:br>
              <a:rPr lang="de-DE" dirty="0"/>
            </a:br>
            <a:r>
              <a:rPr lang="de-DE" dirty="0"/>
              <a:t>werden alle direkt unter ihr </a:t>
            </a:r>
            <a:br>
              <a:rPr lang="de-DE" dirty="0"/>
            </a:br>
            <a:r>
              <a:rPr lang="de-DE" dirty="0"/>
              <a:t>angelegten Arbeitsplaner komplett </a:t>
            </a:r>
            <a:br>
              <a:rPr lang="de-DE" dirty="0"/>
            </a:br>
            <a:r>
              <a:rPr lang="de-DE" dirty="0"/>
              <a:t>aufgeklappt. </a:t>
            </a:r>
          </a:p>
          <a:p>
            <a:pPr eaLnBrk="1" hangingPunct="1"/>
            <a:r>
              <a:rPr lang="de-DE" dirty="0"/>
              <a:t>Enthält die markierte </a:t>
            </a:r>
            <a:br>
              <a:rPr lang="de-DE" dirty="0"/>
            </a:br>
            <a:r>
              <a:rPr lang="de-DE" dirty="0"/>
              <a:t>Organisationseinheit weitere </a:t>
            </a:r>
            <a:br>
              <a:rPr lang="de-DE" dirty="0"/>
            </a:br>
            <a:r>
              <a:rPr lang="de-DE" dirty="0"/>
              <a:t>Organisationseinheiten, werden </a:t>
            </a:r>
            <a:br>
              <a:rPr lang="de-DE" dirty="0"/>
            </a:br>
            <a:r>
              <a:rPr lang="de-DE" dirty="0"/>
              <a:t>diese nur bis zu ihren jeweiligen </a:t>
            </a:r>
            <a:br>
              <a:rPr lang="de-DE" dirty="0"/>
            </a:br>
            <a:r>
              <a:rPr lang="de-DE" dirty="0"/>
              <a:t>Arbeitsplanern aufgeklappt.</a:t>
            </a:r>
          </a:p>
          <a:p>
            <a:pPr eaLnBrk="1" hangingPunct="1"/>
            <a:endParaRPr altLang="de-DE" dirty="0"/>
          </a:p>
        </p:txBody>
      </p:sp>
      <p:sp>
        <p:nvSpPr>
          <p:cNvPr id="14343" name="Line 110"/>
          <p:cNvSpPr>
            <a:spLocks noChangeShapeType="1"/>
          </p:cNvSpPr>
          <p:nvPr/>
        </p:nvSpPr>
        <p:spPr bwMode="auto">
          <a:xfrm>
            <a:off x="1833298" y="1990726"/>
            <a:ext cx="0" cy="43910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893" y="366276"/>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7462" y="1140976"/>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2"/>
          <p:cNvSpPr>
            <a:spLocks noChangeArrowheads="1"/>
          </p:cNvSpPr>
          <p:nvPr/>
        </p:nvSpPr>
        <p:spPr bwMode="auto">
          <a:xfrm>
            <a:off x="5744612" y="1533545"/>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extLst>
      <p:ext uri="{BB962C8B-B14F-4D97-AF65-F5344CB8AC3E}">
        <p14:creationId xmlns:p14="http://schemas.microsoft.com/office/powerpoint/2010/main" val="8139947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2961" y="1279914"/>
            <a:ext cx="4688309" cy="420238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347" name="Inhaltsplatzhalter 2"/>
          <p:cNvSpPr>
            <a:spLocks noGrp="1"/>
          </p:cNvSpPr>
          <p:nvPr>
            <p:ph idx="4294967295"/>
          </p:nvPr>
        </p:nvSpPr>
        <p:spPr>
          <a:xfrm>
            <a:off x="507340" y="1135064"/>
            <a:ext cx="4523052" cy="2655887"/>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Da im Öffentlichen Bereich gleichzeitig mehrere Personen</a:t>
            </a:r>
            <a:br>
              <a:rPr altLang="de-DE" dirty="0"/>
            </a:br>
            <a:r>
              <a:rPr altLang="de-DE" dirty="0"/>
              <a:t>auf dieselben Elemente zu-</a:t>
            </a:r>
            <a:br>
              <a:rPr altLang="de-DE" dirty="0"/>
            </a:br>
            <a:r>
              <a:rPr altLang="de-DE" dirty="0"/>
              <a:t>greifen können, stehen diese generell im       Lesemodus. Möchten Sie daran arbeiten, müssen Sie in den Bearbeitungsmodus wechseln.</a:t>
            </a:r>
          </a:p>
          <a:p>
            <a:pPr eaLnBrk="1" hangingPunct="1"/>
            <a:r>
              <a:rPr altLang="de-DE" dirty="0"/>
              <a:t>Es erleichtert die Bearbeitung, </a:t>
            </a:r>
            <a:br>
              <a:rPr altLang="de-DE" dirty="0"/>
            </a:br>
            <a:r>
              <a:rPr altLang="de-DE" dirty="0"/>
              <a:t>wenn Sie Elemente über das Symbol      sperren; sie befinden sich dadurch automatisch und </a:t>
            </a:r>
            <a:br>
              <a:rPr altLang="de-DE" dirty="0"/>
            </a:br>
            <a:r>
              <a:rPr altLang="de-DE" dirty="0"/>
              <a:t>dauerhaft im Bearbeitungs-</a:t>
            </a:r>
            <a:br>
              <a:rPr altLang="de-DE" dirty="0"/>
            </a:br>
            <a:r>
              <a:rPr altLang="de-DE" dirty="0" err="1"/>
              <a:t>modus</a:t>
            </a:r>
            <a:r>
              <a:rPr altLang="de-DE" dirty="0"/>
              <a:t> und sind mit einem</a:t>
            </a:r>
            <a:br>
              <a:rPr altLang="de-DE" dirty="0"/>
            </a:br>
            <a:r>
              <a:rPr altLang="de-DE" dirty="0"/>
              <a:t>Schloss gekennzeichnet.</a:t>
            </a:r>
          </a:p>
          <a:p>
            <a:pPr eaLnBrk="1" hangingPunct="1"/>
            <a:endParaRPr altLang="de-DE" dirty="0"/>
          </a:p>
        </p:txBody>
      </p:sp>
      <p:pic>
        <p:nvPicPr>
          <p:cNvPr id="5734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0198" y="4321175"/>
            <a:ext cx="335359" cy="287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352" name="Line 16"/>
          <p:cNvSpPr>
            <a:spLocks noChangeShapeType="1"/>
          </p:cNvSpPr>
          <p:nvPr/>
        </p:nvSpPr>
        <p:spPr bwMode="auto">
          <a:xfrm rot="16200000">
            <a:off x="6162013" y="4596250"/>
            <a:ext cx="1872208" cy="545818"/>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57353" name="Oval 13"/>
          <p:cNvSpPr>
            <a:spLocks noChangeAspect="1" noChangeArrowheads="1"/>
          </p:cNvSpPr>
          <p:nvPr/>
        </p:nvSpPr>
        <p:spPr bwMode="auto">
          <a:xfrm>
            <a:off x="7620530" y="1557656"/>
            <a:ext cx="388673" cy="360363"/>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57354" name="Titel 1"/>
          <p:cNvSpPr>
            <a:spLocks/>
          </p:cNvSpPr>
          <p:nvPr/>
        </p:nvSpPr>
        <p:spPr bwMode="auto">
          <a:xfrm>
            <a:off x="504000" y="333376"/>
            <a:ext cx="7955756"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Elemente für andere sperren/entsperren</a:t>
            </a:r>
          </a:p>
        </p:txBody>
      </p:sp>
      <p:pic>
        <p:nvPicPr>
          <p:cNvPr id="5735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730" y="406401"/>
            <a:ext cx="390393" cy="334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6308" y="2420920"/>
            <a:ext cx="288000" cy="28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7359" y="3020764"/>
            <a:ext cx="295784" cy="28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351" name="Abgerundetes Rechteck 7"/>
          <p:cNvSpPr>
            <a:spLocks noChangeArrowheads="1"/>
          </p:cNvSpPr>
          <p:nvPr/>
        </p:nvSpPr>
        <p:spPr bwMode="auto">
          <a:xfrm>
            <a:off x="5025008" y="5733312"/>
            <a:ext cx="4008760" cy="50400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Ein Tooltip zeigt, ob und von wem ein Element gerade bearbeitet wird oder gesperrt ist.</a:t>
            </a:r>
            <a:endParaRPr lang="de-DE" altLang="de-DE" sz="1400" dirty="0">
              <a:solidFill>
                <a:srgbClr val="FF99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3624" y="1268414"/>
            <a:ext cx="4861455" cy="229302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3624" y="3750032"/>
            <a:ext cx="4861455" cy="248725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28"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Stammdaten</a:t>
            </a:r>
          </a:p>
        </p:txBody>
      </p:sp>
      <p:sp>
        <p:nvSpPr>
          <p:cNvPr id="52229" name="Rectangle 3"/>
          <p:cNvSpPr>
            <a:spLocks noGrp="1"/>
          </p:cNvSpPr>
          <p:nvPr>
            <p:ph type="body" idx="4294967295"/>
          </p:nvPr>
        </p:nvSpPr>
        <p:spPr>
          <a:xfrm>
            <a:off x="507339" y="1176339"/>
            <a:ext cx="3731948" cy="4497387"/>
          </a:xfrm>
        </p:spPr>
        <p:txBody>
          <a:bodyPr/>
          <a:lstStyle/>
          <a:p>
            <a:pPr eaLnBrk="1" hangingPunct="1">
              <a:lnSpc>
                <a:spcPct val="90000"/>
              </a:lnSpc>
            </a:pPr>
            <a:r>
              <a:rPr lang="de-DE" altLang="de-DE" dirty="0">
                <a:solidFill>
                  <a:schemeClr val="tx2"/>
                </a:solidFill>
              </a:rPr>
              <a:t>Stammdaten sind wichtig für die Zuordnung der </a:t>
            </a:r>
            <a:r>
              <a:rPr lang="de-DE" altLang="de-DE" dirty="0" err="1">
                <a:solidFill>
                  <a:schemeClr val="tx2"/>
                </a:solidFill>
              </a:rPr>
              <a:t>dokumen-tierten</a:t>
            </a:r>
            <a:r>
              <a:rPr lang="de-DE" altLang="de-DE" dirty="0">
                <a:solidFill>
                  <a:schemeClr val="tx2"/>
                </a:solidFill>
              </a:rPr>
              <a:t> Gefährdungen in der Maßnahmenverwaltung. </a:t>
            </a:r>
          </a:p>
          <a:p>
            <a:pPr eaLnBrk="1" hangingPunct="1">
              <a:lnSpc>
                <a:spcPct val="90000"/>
              </a:lnSpc>
            </a:pPr>
            <a:r>
              <a:rPr altLang="de-DE" dirty="0"/>
              <a:t>Legen Sie unter einem Ordner (oder Arbeitsplaner), der Stammdaten enthält, ein neues Element an, übertragen ("vererben") sich diese Stammdaten auf das neue Element.</a:t>
            </a:r>
          </a:p>
          <a:p>
            <a:pPr eaLnBrk="1" hangingPunct="1">
              <a:lnSpc>
                <a:spcPct val="90000"/>
              </a:lnSpc>
            </a:pPr>
            <a:r>
              <a:rPr lang="de-DE" altLang="de-DE" dirty="0"/>
              <a:t>Beim Kopieren von Elementen werden die Stammdaten des Originals 1:1 übernommen (keine „Vererbung“) und müssen ggf. nachgearbeitet werden.</a:t>
            </a:r>
            <a:endParaRPr altLang="de-DE" dirty="0"/>
          </a:p>
        </p:txBody>
      </p:sp>
      <p:pic>
        <p:nvPicPr>
          <p:cNvPr id="5223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9596" y="96838"/>
            <a:ext cx="799704"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Abgerundetes Rechteck 7"/>
          <p:cNvSpPr>
            <a:spLocks noChangeArrowheads="1"/>
          </p:cNvSpPr>
          <p:nvPr/>
        </p:nvSpPr>
        <p:spPr bwMode="auto">
          <a:xfrm>
            <a:off x="8007351" y="1916832"/>
            <a:ext cx="1012097" cy="80459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52232" name="Line 15"/>
          <p:cNvSpPr>
            <a:spLocks noChangeShapeType="1"/>
          </p:cNvSpPr>
          <p:nvPr/>
        </p:nvSpPr>
        <p:spPr bwMode="auto">
          <a:xfrm flipH="1">
            <a:off x="8502650" y="2852936"/>
            <a:ext cx="0" cy="1223963"/>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6" name="Abgerundetes Rechteck 7"/>
          <p:cNvSpPr>
            <a:spLocks noChangeArrowheads="1"/>
          </p:cNvSpPr>
          <p:nvPr/>
        </p:nvSpPr>
        <p:spPr bwMode="auto">
          <a:xfrm>
            <a:off x="8045359" y="4568626"/>
            <a:ext cx="1012097" cy="80459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extLst>
      <p:ext uri="{BB962C8B-B14F-4D97-AF65-F5344CB8AC3E}">
        <p14:creationId xmlns:p14="http://schemas.microsoft.com/office/powerpoint/2010/main" val="2077444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7016" y="1988840"/>
            <a:ext cx="4224784" cy="27056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20" y="1988840"/>
            <a:ext cx="4163979" cy="293798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250"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Stammdaten vereinheitlichen</a:t>
            </a:r>
          </a:p>
        </p:txBody>
      </p:sp>
      <p:sp>
        <p:nvSpPr>
          <p:cNvPr id="53251" name="Rectangle 3"/>
          <p:cNvSpPr>
            <a:spLocks noGrp="1"/>
          </p:cNvSpPr>
          <p:nvPr>
            <p:ph type="body" idx="4294967295"/>
          </p:nvPr>
        </p:nvSpPr>
        <p:spPr>
          <a:xfrm>
            <a:off x="507340" y="1176339"/>
            <a:ext cx="8903361" cy="4497387"/>
          </a:xfrm>
        </p:spPr>
        <p:txBody>
          <a:bodyPr/>
          <a:lstStyle/>
          <a:p>
            <a:pPr eaLnBrk="1" hangingPunct="1">
              <a:lnSpc>
                <a:spcPct val="90000"/>
              </a:lnSpc>
            </a:pPr>
            <a:r>
              <a:rPr altLang="de-DE" dirty="0"/>
              <a:t>Um die Pflege der Stammdaten zu erleichtern, können Sie sie in der Baumstruktur von oben nach unten vereinheitlichen.</a:t>
            </a:r>
          </a:p>
        </p:txBody>
      </p:sp>
      <p:pic>
        <p:nvPicPr>
          <p:cNvPr id="532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9596" y="96838"/>
            <a:ext cx="799704"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bgerundetes Rechteck 7"/>
          <p:cNvSpPr>
            <a:spLocks noChangeArrowheads="1"/>
          </p:cNvSpPr>
          <p:nvPr/>
        </p:nvSpPr>
        <p:spPr bwMode="auto">
          <a:xfrm>
            <a:off x="2330897" y="4660377"/>
            <a:ext cx="1325959" cy="268287"/>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6" name="Abgerundetes Rechteck 7"/>
          <p:cNvSpPr>
            <a:spLocks noChangeArrowheads="1"/>
          </p:cNvSpPr>
          <p:nvPr/>
        </p:nvSpPr>
        <p:spPr bwMode="auto">
          <a:xfrm rot="5400000" flipH="1">
            <a:off x="1904446" y="3140982"/>
            <a:ext cx="1008111" cy="262996"/>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520" y="5133801"/>
            <a:ext cx="7459231" cy="11034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Abgerundetes Rechteck 7"/>
          <p:cNvSpPr>
            <a:spLocks noChangeArrowheads="1"/>
          </p:cNvSpPr>
          <p:nvPr/>
        </p:nvSpPr>
        <p:spPr bwMode="auto">
          <a:xfrm>
            <a:off x="3808279" y="5791432"/>
            <a:ext cx="495920" cy="312256"/>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53260" name="Line 15"/>
          <p:cNvSpPr>
            <a:spLocks noChangeShapeType="1"/>
          </p:cNvSpPr>
          <p:nvPr/>
        </p:nvSpPr>
        <p:spPr bwMode="auto">
          <a:xfrm>
            <a:off x="3113088" y="4942954"/>
            <a:ext cx="729312" cy="838088"/>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23" name="Abgerundetes Rechteck 7"/>
          <p:cNvSpPr>
            <a:spLocks noChangeArrowheads="1"/>
          </p:cNvSpPr>
          <p:nvPr/>
        </p:nvSpPr>
        <p:spPr bwMode="auto">
          <a:xfrm rot="5400000" flipH="1">
            <a:off x="8324859" y="2793445"/>
            <a:ext cx="1008111" cy="839061"/>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24" name="Line 15"/>
          <p:cNvSpPr>
            <a:spLocks noChangeShapeType="1"/>
          </p:cNvSpPr>
          <p:nvPr/>
        </p:nvSpPr>
        <p:spPr bwMode="auto">
          <a:xfrm flipV="1">
            <a:off x="4338320" y="3170003"/>
            <a:ext cx="4071063" cy="2611037"/>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Tree>
    <p:extLst>
      <p:ext uri="{BB962C8B-B14F-4D97-AF65-F5344CB8AC3E}">
        <p14:creationId xmlns:p14="http://schemas.microsoft.com/office/powerpoint/2010/main" val="1445352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Stammdaten „vererben“ (Überblick)</a:t>
            </a:r>
          </a:p>
        </p:txBody>
      </p:sp>
      <p:sp>
        <p:nvSpPr>
          <p:cNvPr id="54275" name="Rectangle 3"/>
          <p:cNvSpPr>
            <a:spLocks noGrp="1"/>
          </p:cNvSpPr>
          <p:nvPr>
            <p:ph type="body" idx="4294967295"/>
          </p:nvPr>
        </p:nvSpPr>
        <p:spPr>
          <a:xfrm>
            <a:off x="507340" y="1176338"/>
            <a:ext cx="8903361" cy="2913062"/>
          </a:xfrm>
        </p:spPr>
        <p:txBody>
          <a:bodyPr/>
          <a:lstStyle/>
          <a:p>
            <a:pPr eaLnBrk="1" hangingPunct="1">
              <a:lnSpc>
                <a:spcPct val="90000"/>
              </a:lnSpc>
            </a:pPr>
            <a:r>
              <a:rPr altLang="de-DE" dirty="0"/>
              <a:t>Wenn Sie ein Element </a:t>
            </a:r>
            <a:r>
              <a:rPr altLang="de-DE" b="1" dirty="0"/>
              <a:t>duplizieren</a:t>
            </a:r>
            <a:r>
              <a:rPr altLang="de-DE" dirty="0"/>
              <a:t>, werden die Stammdaten des Duplikats gelöscht. Enthält der Ordner usw., in den Sie das Duplikat eingefügt haben, Stammdaten, werden sie auf das Duplikat (und seine Inhalte) übertragen.</a:t>
            </a:r>
          </a:p>
          <a:p>
            <a:pPr eaLnBrk="1" hangingPunct="1">
              <a:lnSpc>
                <a:spcPct val="90000"/>
              </a:lnSpc>
            </a:pPr>
            <a:r>
              <a:rPr altLang="de-DE" dirty="0"/>
              <a:t>Wenn Sie ein Element </a:t>
            </a:r>
            <a:r>
              <a:rPr altLang="de-DE" b="1" dirty="0"/>
              <a:t>per Drag  Drop verschieben</a:t>
            </a:r>
            <a:r>
              <a:rPr altLang="de-DE" dirty="0"/>
              <a:t>, werden zunächst alle Stammdaten mitgenommen. Anschließend prüft das Programm, ob der Ordner, in den Sie das Element verschoben haben, Stammdateneinträge enthält. Diese werden auf das verschobene Element (und seine Inhalte) übertragen; die Stammdaten des verschobenen Elements werden dabei im jeweiligen Feld überschrieben. Leere Felder des Zielordners usw. werden nicht übertragen. Hier bleiben die alten Stammdaten des verschobenen Elements erhalten.</a:t>
            </a:r>
          </a:p>
          <a:p>
            <a:pPr eaLnBrk="1" hangingPunct="1">
              <a:lnSpc>
                <a:spcPct val="90000"/>
              </a:lnSpc>
            </a:pPr>
            <a:r>
              <a:rPr altLang="de-DE" dirty="0"/>
              <a:t>Wenn Sie ein Element </a:t>
            </a:r>
            <a:r>
              <a:rPr altLang="de-DE" b="1" dirty="0"/>
              <a:t>kopieren</a:t>
            </a:r>
            <a:r>
              <a:rPr altLang="de-DE" dirty="0"/>
              <a:t>, werden alle Stammdaten des Originals beibehalten. Es werden keine Einträge aus den Stammdaten des Zielordners usw. übertragen. Die Stammdaten bleiben 1:1 erhalten.</a:t>
            </a:r>
          </a:p>
          <a:p>
            <a:pPr eaLnBrk="1" hangingPunct="1">
              <a:lnSpc>
                <a:spcPct val="90000"/>
              </a:lnSpc>
            </a:pPr>
            <a:r>
              <a:rPr altLang="de-DE" dirty="0"/>
              <a:t>Diese drei Varianten sind auch in der Tischvorlage 5 beschrieben.</a:t>
            </a: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9596" y="96838"/>
            <a:ext cx="799704"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7330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178" y="1900668"/>
            <a:ext cx="8680622" cy="376058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66"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Gefährdungsermittlung</a:t>
            </a:r>
          </a:p>
        </p:txBody>
      </p:sp>
      <p:sp>
        <p:nvSpPr>
          <p:cNvPr id="62468"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Die Gefährdungsermittlung (Beantwortung der Fragen) führen Sie im gleichnamigen Reiter durch.</a:t>
            </a:r>
          </a:p>
        </p:txBody>
      </p:sp>
      <p:sp>
        <p:nvSpPr>
          <p:cNvPr id="62470" name="Oval 13"/>
          <p:cNvSpPr>
            <a:spLocks noChangeAspect="1" noChangeArrowheads="1"/>
          </p:cNvSpPr>
          <p:nvPr/>
        </p:nvSpPr>
        <p:spPr bwMode="auto">
          <a:xfrm>
            <a:off x="2720752" y="3429000"/>
            <a:ext cx="321195" cy="296488"/>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2" name="Abgerundetes Rechteck 7"/>
          <p:cNvSpPr>
            <a:spLocks noChangeArrowheads="1"/>
          </p:cNvSpPr>
          <p:nvPr/>
        </p:nvSpPr>
        <p:spPr bwMode="auto">
          <a:xfrm>
            <a:off x="752874" y="5159846"/>
            <a:ext cx="3120006" cy="93345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Über die Detailansicht können Sie u. a. Erläuterungen zur jeweiligen Frage aufrufen, die Ihnen bei der Beantwortung helfen können.</a:t>
            </a:r>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0912" y="4233114"/>
            <a:ext cx="4994007" cy="200417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74" name="Line 16"/>
          <p:cNvSpPr>
            <a:spLocks noChangeShapeType="1"/>
          </p:cNvSpPr>
          <p:nvPr/>
        </p:nvSpPr>
        <p:spPr bwMode="auto">
          <a:xfrm rot="16200000" flipH="1">
            <a:off x="3094500" y="3658730"/>
            <a:ext cx="1461489" cy="1535433"/>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3" name="Abgerundetes Rechteck 7"/>
          <p:cNvSpPr>
            <a:spLocks noChangeArrowheads="1"/>
          </p:cNvSpPr>
          <p:nvPr/>
        </p:nvSpPr>
        <p:spPr bwMode="auto">
          <a:xfrm>
            <a:off x="7552417" y="3356992"/>
            <a:ext cx="1343933" cy="329183"/>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itel 1"/>
          <p:cNvSpPr>
            <a:spLocks/>
          </p:cNvSpPr>
          <p:nvPr/>
        </p:nvSpPr>
        <p:spPr bwMode="auto">
          <a:xfrm>
            <a:off x="504000" y="333376"/>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Gefährdungsermittlung</a:t>
            </a:r>
          </a:p>
        </p:txBody>
      </p:sp>
      <p:sp>
        <p:nvSpPr>
          <p:cNvPr id="63492"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Besteht der Prüffall aus mehr als einer Prüfliste, werden diese durch einen blauen Titelbalken getrennt untereinander dargestellt.</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2151220"/>
            <a:ext cx="8689975" cy="379385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364" y="1268413"/>
            <a:ext cx="4677435" cy="497771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516" name="Titel 1"/>
          <p:cNvSpPr>
            <a:spLocks/>
          </p:cNvSpPr>
          <p:nvPr/>
        </p:nvSpPr>
        <p:spPr bwMode="auto">
          <a:xfrm>
            <a:off x="504000" y="333376"/>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Gefährdungsermittlung</a:t>
            </a:r>
          </a:p>
        </p:txBody>
      </p:sp>
      <p:sp>
        <p:nvSpPr>
          <p:cNvPr id="64517" name="Inhaltsplatzhalter 2"/>
          <p:cNvSpPr>
            <a:spLocks noGrp="1"/>
          </p:cNvSpPr>
          <p:nvPr>
            <p:ph idx="4294967295"/>
          </p:nvPr>
        </p:nvSpPr>
        <p:spPr>
          <a:xfrm>
            <a:off x="507340" y="1125539"/>
            <a:ext cx="4013612"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Da üblicherweise nur ein kleiner Teil der Fragen mit Nein beantwortet werden muss und ein großer Teil mit Ja, können Sie mithilfe der Funktion</a:t>
            </a:r>
            <a:br>
              <a:rPr altLang="de-DE" dirty="0"/>
            </a:br>
            <a:br>
              <a:rPr altLang="de-DE" dirty="0"/>
            </a:br>
            <a:br>
              <a:rPr altLang="de-DE" sz="1200" dirty="0"/>
            </a:br>
            <a:r>
              <a:rPr altLang="de-DE" dirty="0"/>
              <a:t>diese Fragen mit einem Klick auf Ja setzen (vorausgesetzt, Sie haben ungeklärte Fragen mit Später beantwortet).</a:t>
            </a:r>
          </a:p>
          <a:p>
            <a:pPr eaLnBrk="1" hangingPunct="1"/>
            <a:r>
              <a:rPr altLang="de-DE" dirty="0"/>
              <a:t>Die Filterauswahl ermöglicht einen schnellen Überblick über die beantworteten Fragen.</a:t>
            </a:r>
          </a:p>
        </p:txBody>
      </p:sp>
      <p:pic>
        <p:nvPicPr>
          <p:cNvPr id="6451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544" y="2753618"/>
            <a:ext cx="3214291" cy="38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519" name="Abgerundetes Rechteck 7"/>
          <p:cNvSpPr>
            <a:spLocks noChangeArrowheads="1"/>
          </p:cNvSpPr>
          <p:nvPr/>
        </p:nvSpPr>
        <p:spPr bwMode="auto">
          <a:xfrm>
            <a:off x="4663415" y="5918200"/>
            <a:ext cx="1813585" cy="27305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64520" name="Abgerundetes Rechteck 7"/>
          <p:cNvSpPr>
            <a:spLocks noChangeArrowheads="1"/>
          </p:cNvSpPr>
          <p:nvPr/>
        </p:nvSpPr>
        <p:spPr bwMode="auto">
          <a:xfrm>
            <a:off x="4880992" y="2077789"/>
            <a:ext cx="1281534" cy="1000691"/>
          </a:xfrm>
          <a:prstGeom prst="roundRect">
            <a:avLst>
              <a:gd name="adj" fmla="val 11133"/>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2616547"/>
            <a:ext cx="8659151" cy="362076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538"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Ergebnis und Maßnahmen</a:t>
            </a:r>
          </a:p>
        </p:txBody>
      </p:sp>
      <p:sp>
        <p:nvSpPr>
          <p:cNvPr id="65540"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Abhängig von der Beantwortung der Fragen wird ein Ergebnistext angezeigt. Fragen, die Sie mit Später beantwortet haben, zählen im Ergebnistext als unbeantwortete Fragen, werden </a:t>
            </a:r>
            <a:r>
              <a:rPr lang="de-DE" altLang="de-DE" dirty="0"/>
              <a:t>aber </a:t>
            </a:r>
            <a:r>
              <a:rPr altLang="de-DE" dirty="0"/>
              <a:t>in der Tabelle nicht aufgeführt. Hier stehen nur die Fragen, die mit Nein beantwortet sind.</a:t>
            </a:r>
          </a:p>
        </p:txBody>
      </p:sp>
      <p:sp>
        <p:nvSpPr>
          <p:cNvPr id="65543" name="Abgerundetes Rechteck 7"/>
          <p:cNvSpPr>
            <a:spLocks noChangeArrowheads="1"/>
          </p:cNvSpPr>
          <p:nvPr/>
        </p:nvSpPr>
        <p:spPr bwMode="auto">
          <a:xfrm>
            <a:off x="632521" y="2904580"/>
            <a:ext cx="8136904" cy="36956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65" y="2348880"/>
            <a:ext cx="6260217" cy="313010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6564" name="Titel 1"/>
          <p:cNvSpPr>
            <a:spLocks/>
          </p:cNvSpPr>
          <p:nvPr/>
        </p:nvSpPr>
        <p:spPr bwMode="auto">
          <a:xfrm>
            <a:off x="504000" y="333376"/>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Maßnahmen bearbeiten</a:t>
            </a:r>
          </a:p>
        </p:txBody>
      </p:sp>
      <p:sp>
        <p:nvSpPr>
          <p:cNvPr id="66565"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Über das Symbol      öffnet sich zu jeder Frage ein Bearbeitungsfenster, in dem Sie die Gefährdung beschreiben, das Gefährdungsrisiko bewerten sowie Maßnahmen, </a:t>
            </a:r>
            <a:r>
              <a:rPr lang="de-DE" altLang="de-DE" dirty="0"/>
              <a:t>Termine und </a:t>
            </a:r>
            <a:r>
              <a:rPr altLang="de-DE" dirty="0"/>
              <a:t>Verantwortliche festlegen können.</a:t>
            </a:r>
          </a:p>
        </p:txBody>
      </p:sp>
      <p:pic>
        <p:nvPicPr>
          <p:cNvPr id="66566"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12312"/>
          <a:stretch>
            <a:fillRect/>
          </a:stretch>
        </p:blipFill>
        <p:spPr bwMode="auto">
          <a:xfrm>
            <a:off x="2864768" y="1166813"/>
            <a:ext cx="343958"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6567" name="Oval 13"/>
          <p:cNvSpPr>
            <a:spLocks noChangeAspect="1" noChangeArrowheads="1"/>
          </p:cNvSpPr>
          <p:nvPr/>
        </p:nvSpPr>
        <p:spPr bwMode="auto">
          <a:xfrm>
            <a:off x="3726685" y="4249532"/>
            <a:ext cx="343616" cy="317184"/>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9316" y="3353376"/>
            <a:ext cx="3841120" cy="285543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2860392"/>
            <a:ext cx="3727340" cy="338763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1" name="Inhaltsplatzhalter 2"/>
          <p:cNvSpPr>
            <a:spLocks/>
          </p:cNvSpPr>
          <p:nvPr/>
        </p:nvSpPr>
        <p:spPr bwMode="auto">
          <a:xfrm>
            <a:off x="507340" y="1125539"/>
            <a:ext cx="8928000"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r>
              <a:rPr lang="de-DE" altLang="de-DE" dirty="0">
                <a:solidFill>
                  <a:schemeClr val="tx2"/>
                </a:solidFill>
              </a:rPr>
              <a:t>Über das Symbol       können Sie im Benutzerbereich anlegen:</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ym typeface="Wingdings 3" pitchFamily="18" charset="2"/>
              </a:rPr>
              <a:t> </a:t>
            </a:r>
            <a:r>
              <a:rPr lang="de-DE" altLang="de-DE" dirty="0">
                <a:solidFill>
                  <a:schemeClr val="tx1"/>
                </a:solidFill>
              </a:rPr>
              <a:t>Ordner</a:t>
            </a:r>
          </a:p>
          <a:p>
            <a:pPr eaLnBrk="1" hangingPunct="1">
              <a:buFont typeface="Arial" charset="0"/>
              <a:buNone/>
            </a:pPr>
            <a:r>
              <a:rPr lang="de-DE" altLang="de-DE" dirty="0">
                <a:solidFill>
                  <a:schemeClr val="tx1"/>
                </a:solidFill>
              </a:rPr>
              <a:t>	 </a:t>
            </a:r>
            <a:r>
              <a:rPr lang="de-DE" altLang="de-DE" dirty="0">
                <a:solidFill>
                  <a:srgbClr val="FF9900"/>
                </a:solidFill>
                <a:sym typeface="Wingdings 3" pitchFamily="18" charset="2"/>
              </a:rPr>
              <a:t></a:t>
            </a:r>
            <a:r>
              <a:rPr lang="de-DE" altLang="de-DE" dirty="0">
                <a:solidFill>
                  <a:schemeClr val="accent1"/>
                </a:solidFill>
                <a:sym typeface="Wingdings 3" pitchFamily="18" charset="2"/>
              </a:rPr>
              <a:t> </a:t>
            </a:r>
            <a:r>
              <a:rPr lang="de-DE" altLang="de-DE" dirty="0">
                <a:solidFill>
                  <a:schemeClr val="tx1"/>
                </a:solidFill>
              </a:rPr>
              <a:t>Prüffälle aus der Handlungshilfe</a:t>
            </a:r>
          </a:p>
          <a:p>
            <a:pPr eaLnBrk="1" hangingPunct="1">
              <a:buFont typeface="Arial" charset="0"/>
              <a:buNone/>
            </a:pPr>
            <a:r>
              <a:rPr lang="de-DE" altLang="de-DE" dirty="0">
                <a:solidFill>
                  <a:srgbClr val="7F328E"/>
                </a:solidFill>
              </a:rPr>
              <a:t>	</a:t>
            </a:r>
            <a:r>
              <a:rPr lang="de-DE" altLang="de-DE" dirty="0"/>
              <a:t> </a:t>
            </a:r>
            <a:r>
              <a:rPr lang="de-DE" altLang="de-DE" dirty="0">
                <a:solidFill>
                  <a:srgbClr val="FF9900"/>
                </a:solidFill>
                <a:sym typeface="Wingdings 3" pitchFamily="18" charset="2"/>
              </a:rPr>
              <a:t></a:t>
            </a:r>
            <a:r>
              <a:rPr lang="de-DE" altLang="de-DE" dirty="0">
                <a:sym typeface="Wingdings 3" pitchFamily="18" charset="2"/>
              </a:rPr>
              <a:t> Leere Prüffälle</a:t>
            </a:r>
            <a:endParaRPr lang="de-DE" altLang="de-DE" dirty="0">
              <a:solidFill>
                <a:schemeClr val="tx2"/>
              </a:solidFill>
            </a:endParaRPr>
          </a:p>
        </p:txBody>
      </p:sp>
      <p:sp>
        <p:nvSpPr>
          <p:cNvPr id="12293" name="Titel 1"/>
          <p:cNvSpPr>
            <a:spLocks/>
          </p:cNvSpPr>
          <p:nvPr/>
        </p:nvSpPr>
        <p:spPr bwMode="auto">
          <a:xfrm>
            <a:off x="504000" y="334800"/>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Neu/Hinzufügen</a:t>
            </a:r>
          </a:p>
        </p:txBody>
      </p:sp>
      <p:sp>
        <p:nvSpPr>
          <p:cNvPr id="12294" name="Oval 12"/>
          <p:cNvSpPr>
            <a:spLocks noChangeArrowheads="1"/>
          </p:cNvSpPr>
          <p:nvPr/>
        </p:nvSpPr>
        <p:spPr bwMode="auto">
          <a:xfrm>
            <a:off x="671963" y="3130808"/>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5750" y="36476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31083" y="1109315"/>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20952" y="2875384"/>
            <a:ext cx="4791075" cy="2209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1272729"/>
            <a:ext cx="6337399" cy="496772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7" name="Titel 1"/>
          <p:cNvSpPr>
            <a:spLocks/>
          </p:cNvSpPr>
          <p:nvPr/>
        </p:nvSpPr>
        <p:spPr bwMode="auto">
          <a:xfrm>
            <a:off x="504000" y="333376"/>
            <a:ext cx="75000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Maßnahmen bearbeiten</a:t>
            </a:r>
          </a:p>
        </p:txBody>
      </p:sp>
      <p:sp>
        <p:nvSpPr>
          <p:cNvPr id="67589" name="Abgerundetes Rechteck 7"/>
          <p:cNvSpPr>
            <a:spLocks noChangeArrowheads="1"/>
          </p:cNvSpPr>
          <p:nvPr/>
        </p:nvSpPr>
        <p:spPr bwMode="auto">
          <a:xfrm>
            <a:off x="7214527" y="1270000"/>
            <a:ext cx="2106744" cy="719138"/>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Bis auf die Frage können Sie alle Felder beschreiben/ändern.</a:t>
            </a:r>
          </a:p>
        </p:txBody>
      </p:sp>
      <p:sp>
        <p:nvSpPr>
          <p:cNvPr id="67591" name="Abgerundetes Rechteck 7"/>
          <p:cNvSpPr>
            <a:spLocks noChangeArrowheads="1"/>
          </p:cNvSpPr>
          <p:nvPr/>
        </p:nvSpPr>
        <p:spPr bwMode="auto">
          <a:xfrm>
            <a:off x="7401272" y="2924944"/>
            <a:ext cx="1919999" cy="115200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Es werden Maßnahmen vorgeschlagen, die Sie übernehmen können.</a:t>
            </a:r>
            <a:endParaRPr lang="de-DE" altLang="de-DE" sz="1400" dirty="0">
              <a:solidFill>
                <a:srgbClr val="FF9900"/>
              </a:solidFill>
            </a:endParaRPr>
          </a:p>
        </p:txBody>
      </p:sp>
      <p:sp>
        <p:nvSpPr>
          <p:cNvPr id="67592" name="Abgerundetes Rechteck 7"/>
          <p:cNvSpPr>
            <a:spLocks noChangeArrowheads="1"/>
          </p:cNvSpPr>
          <p:nvPr/>
        </p:nvSpPr>
        <p:spPr bwMode="auto">
          <a:xfrm>
            <a:off x="5665497" y="2858137"/>
            <a:ext cx="979143" cy="26606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67594" name="Abgerundetes Rechteck 7"/>
          <p:cNvSpPr>
            <a:spLocks noChangeArrowheads="1"/>
          </p:cNvSpPr>
          <p:nvPr/>
        </p:nvSpPr>
        <p:spPr bwMode="auto">
          <a:xfrm>
            <a:off x="7214527" y="4870451"/>
            <a:ext cx="2106744" cy="1152525"/>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Gefährdungen, die nicht abzustellen sind, können Sie als akzeptiertes Rest-risiko kennzeichnen.</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9043" y="3174164"/>
            <a:ext cx="2605484" cy="115737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84" y="2636912"/>
            <a:ext cx="4329605" cy="292601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910" y="2647952"/>
            <a:ext cx="3986889" cy="358933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610"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 bearbeiten</a:t>
            </a:r>
          </a:p>
        </p:txBody>
      </p:sp>
      <p:sp>
        <p:nvSpPr>
          <p:cNvPr id="68612"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Zu manchen Gefährdungen ist mehr als eine Maßnahme zu treffen, was häufig unterschiedliche Termine und Verantwortliche bedingt. Deshalb können Sie über das Symbol      für jede Frage mehrere Maßnahmen anlegen.</a:t>
            </a:r>
          </a:p>
        </p:txBody>
      </p:sp>
      <p:pic>
        <p:nvPicPr>
          <p:cNvPr id="68614"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8852" y="1773238"/>
            <a:ext cx="3240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615" name="Oval 13"/>
          <p:cNvSpPr>
            <a:spLocks noChangeAspect="1" noChangeArrowheads="1"/>
          </p:cNvSpPr>
          <p:nvPr/>
        </p:nvSpPr>
        <p:spPr bwMode="auto">
          <a:xfrm>
            <a:off x="1822748" y="4168130"/>
            <a:ext cx="388673"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457" y="2046288"/>
            <a:ext cx="7422887" cy="353470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635"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 bearbeiten</a:t>
            </a:r>
          </a:p>
        </p:txBody>
      </p:sp>
      <p:sp>
        <p:nvSpPr>
          <p:cNvPr id="69637"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Abschließend können Sie das Datum der Beurteilung und den Namen der/des Beurteilenden eintragen.</a:t>
            </a:r>
          </a:p>
        </p:txBody>
      </p:sp>
      <p:sp>
        <p:nvSpPr>
          <p:cNvPr id="69638" name="Abgerundetes Rechteck 7"/>
          <p:cNvSpPr>
            <a:spLocks noChangeArrowheads="1"/>
          </p:cNvSpPr>
          <p:nvPr/>
        </p:nvSpPr>
        <p:spPr bwMode="auto">
          <a:xfrm>
            <a:off x="630688" y="2873694"/>
            <a:ext cx="4631171" cy="30162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69641" name="Abgerundetes Rechteck 7"/>
          <p:cNvSpPr>
            <a:spLocks noChangeArrowheads="1"/>
          </p:cNvSpPr>
          <p:nvPr/>
        </p:nvSpPr>
        <p:spPr bwMode="auto">
          <a:xfrm>
            <a:off x="662120" y="5807075"/>
            <a:ext cx="2964921" cy="287338"/>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p>
            <a:pPr>
              <a:spcAft>
                <a:spcPts val="600"/>
              </a:spcAft>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rgbClr val="1B367A"/>
                </a:solidFill>
              </a:rPr>
              <a:t>Auszug aus der Druckansicht.</a:t>
            </a:r>
          </a:p>
        </p:txBody>
      </p:sp>
      <p:pic>
        <p:nvPicPr>
          <p:cNvPr id="40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088904" y="4645783"/>
            <a:ext cx="5233726" cy="1591529"/>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640" name="Line 16"/>
          <p:cNvSpPr>
            <a:spLocks noChangeShapeType="1"/>
          </p:cNvSpPr>
          <p:nvPr/>
        </p:nvSpPr>
        <p:spPr bwMode="auto">
          <a:xfrm rot="16200000" flipH="1">
            <a:off x="3369567" y="3215531"/>
            <a:ext cx="2590803" cy="2592290"/>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Reiter Ergebnis und Maßnahmen drucken</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985" y="3683925"/>
            <a:ext cx="7957423" cy="256123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3120" y="1275269"/>
            <a:ext cx="3264972" cy="360672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Inhaltsplatzhalter 2"/>
          <p:cNvSpPr>
            <a:spLocks noGrp="1"/>
          </p:cNvSpPr>
          <p:nvPr>
            <p:ph idx="4294967295"/>
          </p:nvPr>
        </p:nvSpPr>
        <p:spPr>
          <a:xfrm>
            <a:off x="507339" y="1125539"/>
            <a:ext cx="5381765"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de-DE" altLang="de-DE" dirty="0"/>
              <a:t>Im PDF-Druck des Reiters werden auf dem ersten Blatt die Stammdaten, das Ergebnis der Gefährdungsbeurteilung und – sofern Fragen abgewählt wurden – die nicht relevanten Prüffragen ausgegeben. Auf den nächsten Seiten steht die Tabelle mit den Maßnahmen, Terminen usw. </a:t>
            </a:r>
            <a:endParaRPr altLang="de-DE" dirty="0"/>
          </a:p>
        </p:txBody>
      </p:sp>
    </p:spTree>
    <p:extLst>
      <p:ext uri="{BB962C8B-B14F-4D97-AF65-F5344CB8AC3E}">
        <p14:creationId xmlns:p14="http://schemas.microsoft.com/office/powerpoint/2010/main" val="5973346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336" y="1284696"/>
            <a:ext cx="3952728" cy="495259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508"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Bearbeitungsstand kennzeichnen</a:t>
            </a:r>
          </a:p>
        </p:txBody>
      </p:sp>
      <p:sp>
        <p:nvSpPr>
          <p:cNvPr id="21509" name="Inhaltsplatzhalter 2"/>
          <p:cNvSpPr>
            <a:spLocks/>
          </p:cNvSpPr>
          <p:nvPr/>
        </p:nvSpPr>
        <p:spPr bwMode="auto">
          <a:xfrm>
            <a:off x="507339" y="1125538"/>
            <a:ext cx="4445661"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Über das Symbol       können Sie den Prüffall kennzeichnen. So </a:t>
            </a:r>
            <a:br>
              <a:rPr lang="de-DE" altLang="de-DE" dirty="0"/>
            </a:br>
            <a:r>
              <a:rPr lang="de-DE" altLang="de-DE" dirty="0"/>
              <a:t>erhalten Sie im aufgeklappten </a:t>
            </a:r>
            <a:br>
              <a:rPr lang="de-DE" altLang="de-DE" dirty="0"/>
            </a:br>
            <a:r>
              <a:rPr lang="de-DE" altLang="de-DE" dirty="0"/>
              <a:t>Strukturbaum oder im Struktur-baumdruck einen schnellen </a:t>
            </a:r>
            <a:br>
              <a:rPr lang="de-DE" altLang="de-DE" dirty="0"/>
            </a:br>
            <a:r>
              <a:rPr lang="de-DE" altLang="de-DE" dirty="0"/>
              <a:t>Überblick über den Stand der Bearbeitung.</a:t>
            </a:r>
          </a:p>
          <a:p>
            <a:pPr eaLnBrk="1" hangingPunct="1"/>
            <a:r>
              <a:rPr lang="de-DE" altLang="de-DE" dirty="0"/>
              <a:t>Die Bedeutung/Verwendung der Kennzeichnung können Sie individuell wählen bzw. sollte hausintern einheitlich festgelegt und verwendet werden.</a:t>
            </a:r>
          </a:p>
          <a:p>
            <a:pPr eaLnBrk="1" hangingPunct="1"/>
            <a:r>
              <a:rPr lang="de-DE" altLang="de-DE" dirty="0"/>
              <a:t>Es gibt keine Verknüpfung </a:t>
            </a:r>
            <a:br>
              <a:rPr lang="de-DE" altLang="de-DE" dirty="0"/>
            </a:br>
            <a:r>
              <a:rPr lang="de-DE" altLang="de-DE" dirty="0"/>
              <a:t>zwischen dem tatsächlichen </a:t>
            </a:r>
            <a:br>
              <a:rPr lang="de-DE" altLang="de-DE" dirty="0"/>
            </a:br>
            <a:r>
              <a:rPr lang="de-DE" altLang="de-DE" dirty="0"/>
              <a:t>Bearbeitungsstand und dem </a:t>
            </a:r>
            <a:br>
              <a:rPr lang="de-DE" altLang="de-DE" dirty="0"/>
            </a:br>
            <a:r>
              <a:rPr lang="de-DE" altLang="de-DE" dirty="0"/>
              <a:t>ausgewählten Symbol.</a:t>
            </a:r>
          </a:p>
          <a:p>
            <a:pPr eaLnBrk="1" hangingPunct="1"/>
            <a:endParaRPr lang="de-DE" altLang="de-DE" dirty="0"/>
          </a:p>
        </p:txBody>
      </p:sp>
      <p:sp>
        <p:nvSpPr>
          <p:cNvPr id="21510" name="Oval 13"/>
          <p:cNvSpPr>
            <a:spLocks noChangeArrowheads="1"/>
          </p:cNvSpPr>
          <p:nvPr/>
        </p:nvSpPr>
        <p:spPr bwMode="auto">
          <a:xfrm>
            <a:off x="7197119" y="1556867"/>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039" y="370324"/>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2391" y="111759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Inhaltsplatzhalter 2"/>
          <p:cNvSpPr>
            <a:spLocks/>
          </p:cNvSpPr>
          <p:nvPr/>
        </p:nvSpPr>
        <p:spPr bwMode="auto">
          <a:xfrm>
            <a:off x="5817096" y="1772816"/>
            <a:ext cx="35041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endParaRPr lang="de-DE" altLang="de-DE" dirty="0"/>
          </a:p>
        </p:txBody>
      </p:sp>
    </p:spTree>
    <p:extLst>
      <p:ext uri="{BB962C8B-B14F-4D97-AF65-F5344CB8AC3E}">
        <p14:creationId xmlns:p14="http://schemas.microsoft.com/office/powerpoint/2010/main" val="17959166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Bearbeitungsstand (in Zahlen) anzeigen</a:t>
            </a:r>
          </a:p>
        </p:txBody>
      </p:sp>
      <p:sp>
        <p:nvSpPr>
          <p:cNvPr id="70660" name="Inhaltsplatzhalter 2"/>
          <p:cNvSpPr>
            <a:spLocks noGrp="1"/>
          </p:cNvSpPr>
          <p:nvPr>
            <p:ph idx="4294967295"/>
          </p:nvPr>
        </p:nvSpPr>
        <p:spPr>
          <a:xfrm>
            <a:off x="507338"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Sie können den Bearbeitungsstand in Zahlen für Ordner, Arbeitsplaner und Organisationseinheiten </a:t>
            </a:r>
            <a:r>
              <a:rPr lang="de-DE" altLang="de-DE" dirty="0"/>
              <a:t>abfragen.</a:t>
            </a:r>
            <a:endParaRPr altLang="de-DE"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067" y="1970489"/>
            <a:ext cx="4616188" cy="158177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825" y="1970489"/>
            <a:ext cx="3774913" cy="367238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Line 16"/>
          <p:cNvSpPr>
            <a:spLocks noChangeShapeType="1"/>
          </p:cNvSpPr>
          <p:nvPr/>
        </p:nvSpPr>
        <p:spPr bwMode="auto">
          <a:xfrm rot="16200000">
            <a:off x="2770705" y="2207363"/>
            <a:ext cx="1369355" cy="247737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5771" y="3698681"/>
            <a:ext cx="3647388" cy="253863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6936" y="1268412"/>
            <a:ext cx="4944864" cy="35526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682"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71684" name="Inhaltsplatzhalter 2"/>
          <p:cNvSpPr>
            <a:spLocks noGrp="1"/>
          </p:cNvSpPr>
          <p:nvPr>
            <p:ph idx="4294967295"/>
          </p:nvPr>
        </p:nvSpPr>
        <p:spPr>
          <a:xfrm>
            <a:off x="507339" y="1125539"/>
            <a:ext cx="3797589"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In der </a:t>
            </a:r>
            <a:r>
              <a:rPr altLang="de-DE" dirty="0" err="1"/>
              <a:t>Maßnahmenverwal-tung</a:t>
            </a:r>
            <a:r>
              <a:rPr altLang="de-DE" dirty="0"/>
              <a:t> sind die ermittelten Gefährdungen und die dazu festgelegten Maßnahmen usw. eines Arbeitsplaners zusammengefasst.</a:t>
            </a:r>
          </a:p>
          <a:p>
            <a:pPr eaLnBrk="1" hangingPunct="1"/>
            <a:r>
              <a:rPr altLang="de-DE" dirty="0"/>
              <a:t>Sie können die Maßnahmen-verwaltung pro Arbeitsplaner aufrufen. </a:t>
            </a:r>
            <a:br>
              <a:rPr altLang="de-DE" dirty="0"/>
            </a:br>
            <a:r>
              <a:rPr altLang="de-DE" dirty="0"/>
              <a:t>Supervisoren und Lesende Organisationseinheit können sie auch für Organisations-einheiten aufrufen.</a:t>
            </a:r>
          </a:p>
        </p:txBody>
      </p:sp>
      <p:sp>
        <p:nvSpPr>
          <p:cNvPr id="14" name="Abgerundetes Rechteck 7"/>
          <p:cNvSpPr>
            <a:spLocks noChangeArrowheads="1"/>
          </p:cNvSpPr>
          <p:nvPr/>
        </p:nvSpPr>
        <p:spPr bwMode="auto">
          <a:xfrm>
            <a:off x="6848609" y="1237934"/>
            <a:ext cx="1736592" cy="30162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935" y="1268413"/>
            <a:ext cx="6506863" cy="49842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707"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72709" name="Line 16"/>
          <p:cNvSpPr>
            <a:spLocks noChangeShapeType="1"/>
          </p:cNvSpPr>
          <p:nvPr/>
        </p:nvSpPr>
        <p:spPr bwMode="auto">
          <a:xfrm rot="16200000">
            <a:off x="2224260" y="1693241"/>
            <a:ext cx="575993" cy="1311201"/>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2" name="Abgerundetes Rechteck 7"/>
          <p:cNvSpPr>
            <a:spLocks noChangeArrowheads="1"/>
          </p:cNvSpPr>
          <p:nvPr/>
        </p:nvSpPr>
        <p:spPr bwMode="auto">
          <a:xfrm>
            <a:off x="631825" y="2636839"/>
            <a:ext cx="2868530" cy="504825"/>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Strukturbereich der Maßnahmenverwaltung</a:t>
            </a:r>
          </a:p>
        </p:txBody>
      </p:sp>
      <p:sp>
        <p:nvSpPr>
          <p:cNvPr id="13" name="Abgerundetes Rechteck 7"/>
          <p:cNvSpPr>
            <a:spLocks noChangeArrowheads="1"/>
          </p:cNvSpPr>
          <p:nvPr/>
        </p:nvSpPr>
        <p:spPr bwMode="auto">
          <a:xfrm>
            <a:off x="631825" y="3359150"/>
            <a:ext cx="2868530" cy="1582738"/>
          </a:xfrm>
          <a:prstGeom prst="roundRect">
            <a:avLst>
              <a:gd name="adj" fmla="val 8844"/>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Übersicht über die Filter- und Suchkriterien des im Struktur-bereich ausgewählten Elements. Diesen Bereich können Sie manuell (nach oben/unten) verschieben oder über das Symbol       aus-/einblenden.</a:t>
            </a:r>
          </a:p>
        </p:txBody>
      </p:sp>
      <p:sp>
        <p:nvSpPr>
          <p:cNvPr id="14" name="Abgerundetes Rechteck 7"/>
          <p:cNvSpPr>
            <a:spLocks noChangeArrowheads="1"/>
          </p:cNvSpPr>
          <p:nvPr/>
        </p:nvSpPr>
        <p:spPr bwMode="auto">
          <a:xfrm>
            <a:off x="631825" y="5157789"/>
            <a:ext cx="2868530" cy="720725"/>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Tabellarische Ansicht aller Maßnahmen des ausgewählten Arbeitsplaners bzw. Filters.</a:t>
            </a:r>
          </a:p>
        </p:txBody>
      </p:sp>
      <p:pic>
        <p:nvPicPr>
          <p:cNvPr id="727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0321" y="4691236"/>
            <a:ext cx="247650" cy="204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714" name="Oval 13"/>
          <p:cNvSpPr>
            <a:spLocks noChangeAspect="1" noChangeArrowheads="1"/>
          </p:cNvSpPr>
          <p:nvPr/>
        </p:nvSpPr>
        <p:spPr bwMode="auto">
          <a:xfrm>
            <a:off x="3343854" y="1413471"/>
            <a:ext cx="313002" cy="287337"/>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72715" name="Line 16"/>
          <p:cNvSpPr>
            <a:spLocks noChangeShapeType="1"/>
          </p:cNvSpPr>
          <p:nvPr/>
        </p:nvSpPr>
        <p:spPr bwMode="auto">
          <a:xfrm rot="16200000">
            <a:off x="3845876" y="2155039"/>
            <a:ext cx="1500981" cy="2153427"/>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2716" name="Line 16"/>
          <p:cNvSpPr>
            <a:spLocks noChangeShapeType="1"/>
          </p:cNvSpPr>
          <p:nvPr/>
        </p:nvSpPr>
        <p:spPr bwMode="auto">
          <a:xfrm rot="16200000">
            <a:off x="3862975" y="4571379"/>
            <a:ext cx="630237" cy="127952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2717" name="Line 16"/>
          <p:cNvSpPr>
            <a:spLocks noChangeShapeType="1"/>
          </p:cNvSpPr>
          <p:nvPr/>
        </p:nvSpPr>
        <p:spPr bwMode="auto">
          <a:xfrm rot="16200000" flipV="1">
            <a:off x="3852400" y="1366375"/>
            <a:ext cx="4761" cy="386688"/>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2718" name="Abgerundetes Rechteck 7"/>
          <p:cNvSpPr>
            <a:spLocks noChangeArrowheads="1"/>
          </p:cNvSpPr>
          <p:nvPr/>
        </p:nvSpPr>
        <p:spPr bwMode="auto">
          <a:xfrm>
            <a:off x="4088904" y="1447800"/>
            <a:ext cx="5184576" cy="2066926"/>
          </a:xfrm>
          <a:prstGeom prst="roundRect">
            <a:avLst>
              <a:gd name="adj" fmla="val 6102"/>
            </a:avLst>
          </a:prstGeom>
          <a:noFill/>
          <a:ln w="19050" algn="ctr">
            <a:solidFill>
              <a:schemeClr val="hlink"/>
            </a:solidFill>
            <a:prstDash val="dash"/>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024438" y="3593306"/>
            <a:ext cx="252412" cy="22383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Line 16"/>
          <p:cNvSpPr>
            <a:spLocks noChangeShapeType="1"/>
          </p:cNvSpPr>
          <p:nvPr/>
        </p:nvSpPr>
        <p:spPr bwMode="auto">
          <a:xfrm rot="16200000">
            <a:off x="3995739" y="3252788"/>
            <a:ext cx="504826" cy="1409698"/>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Inhaltsplatzhalter 2"/>
          <p:cNvSpPr>
            <a:spLocks noGrp="1"/>
          </p:cNvSpPr>
          <p:nvPr>
            <p:ph idx="4294967295"/>
          </p:nvPr>
        </p:nvSpPr>
        <p:spPr>
          <a:xfrm>
            <a:off x="507339" y="1125539"/>
            <a:ext cx="3365541"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      Damit können Sie eine Maßnahme aus der Tabelle zum Bearbeiten öffnen.</a:t>
            </a:r>
          </a:p>
        </p:txBody>
      </p:sp>
      <p:sp>
        <p:nvSpPr>
          <p:cNvPr id="74756"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1218084"/>
            <a:ext cx="252000" cy="234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095" y="2753364"/>
            <a:ext cx="8058459" cy="348394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Oval 13"/>
          <p:cNvSpPr>
            <a:spLocks noChangeAspect="1" noChangeArrowheads="1"/>
          </p:cNvSpPr>
          <p:nvPr/>
        </p:nvSpPr>
        <p:spPr bwMode="auto">
          <a:xfrm>
            <a:off x="2812970" y="4856922"/>
            <a:ext cx="367109" cy="337007"/>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4107"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6202" y="1268760"/>
            <a:ext cx="5120574" cy="350706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Line 16"/>
          <p:cNvSpPr>
            <a:spLocks noChangeShapeType="1"/>
          </p:cNvSpPr>
          <p:nvPr/>
        </p:nvSpPr>
        <p:spPr bwMode="auto">
          <a:xfrm rot="16200000">
            <a:off x="3281285" y="2936635"/>
            <a:ext cx="1799116" cy="2021841"/>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3749204"/>
            <a:ext cx="6912768" cy="248808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098" y="1268760"/>
            <a:ext cx="5976702" cy="290895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3731" name="Inhaltsplatzhalter 2"/>
          <p:cNvSpPr>
            <a:spLocks noGrp="1"/>
          </p:cNvSpPr>
          <p:nvPr>
            <p:ph idx="4294967295"/>
          </p:nvPr>
        </p:nvSpPr>
        <p:spPr>
          <a:xfrm>
            <a:off x="507339" y="1125539"/>
            <a:ext cx="2717469"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      Im Hintergrund öffnet sich im Strukturbaum der entsprechende Prüffall, und die Frage/Maßnahme ist markiert.</a:t>
            </a:r>
            <a:endParaRPr altLang="de-DE" sz="1600" i="1" dirty="0"/>
          </a:p>
        </p:txBody>
      </p:sp>
      <p:sp>
        <p:nvSpPr>
          <p:cNvPr id="73732"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73734" name="Oval 13"/>
          <p:cNvSpPr>
            <a:spLocks noChangeAspect="1" noChangeArrowheads="1"/>
          </p:cNvSpPr>
          <p:nvPr/>
        </p:nvSpPr>
        <p:spPr bwMode="auto">
          <a:xfrm>
            <a:off x="5576490" y="3089082"/>
            <a:ext cx="367109" cy="337007"/>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73737" name="Abgerundetes Rechteck 7"/>
          <p:cNvSpPr>
            <a:spLocks noChangeArrowheads="1"/>
          </p:cNvSpPr>
          <p:nvPr/>
        </p:nvSpPr>
        <p:spPr bwMode="auto">
          <a:xfrm>
            <a:off x="1104088" y="5225417"/>
            <a:ext cx="1077137" cy="203834"/>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73738" name="Line 16"/>
          <p:cNvSpPr>
            <a:spLocks noChangeShapeType="1"/>
          </p:cNvSpPr>
          <p:nvPr/>
        </p:nvSpPr>
        <p:spPr bwMode="auto">
          <a:xfrm rot="16200000" flipH="1" flipV="1">
            <a:off x="3026439" y="2632106"/>
            <a:ext cx="1796416" cy="3275906"/>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7" name="Abgerundetes Rechteck 7"/>
          <p:cNvSpPr>
            <a:spLocks noChangeArrowheads="1"/>
          </p:cNvSpPr>
          <p:nvPr/>
        </p:nvSpPr>
        <p:spPr bwMode="auto">
          <a:xfrm>
            <a:off x="3656857" y="5215542"/>
            <a:ext cx="3888432" cy="373698"/>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608" y="1190048"/>
            <a:ext cx="288000" cy="245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2150" y="1268760"/>
            <a:ext cx="4786635" cy="363124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16"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Löschen</a:t>
            </a:r>
          </a:p>
        </p:txBody>
      </p:sp>
      <p:sp>
        <p:nvSpPr>
          <p:cNvPr id="13317" name="Inhaltsplatzhalter 2"/>
          <p:cNvSpPr>
            <a:spLocks/>
          </p:cNvSpPr>
          <p:nvPr/>
        </p:nvSpPr>
        <p:spPr bwMode="auto">
          <a:xfrm>
            <a:off x="507339" y="1125538"/>
            <a:ext cx="3994811"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Das Löschen erfolgt erst nach Bestätigung der Sicherheitsabfrage. </a:t>
            </a:r>
          </a:p>
          <a:p>
            <a:pPr eaLnBrk="1" hangingPunct="1"/>
            <a:r>
              <a:rPr lang="de-DE" altLang="de-DE" dirty="0"/>
              <a:t>Es gibt keine Rückgängig-Funktion.</a:t>
            </a:r>
          </a:p>
          <a:p>
            <a:pPr eaLnBrk="1" hangingPunct="1"/>
            <a:r>
              <a:rPr lang="de-DE" altLang="de-DE" dirty="0"/>
              <a:t>Um das Weiterarbeiten beim Löschen umfangreicher Daten zu gewährleisten, erfolgt das Löschen „im Hintergrund“. </a:t>
            </a:r>
            <a:br>
              <a:rPr lang="de-DE" altLang="de-DE" dirty="0"/>
            </a:br>
            <a:r>
              <a:rPr lang="de-DE" altLang="de-DE" dirty="0"/>
              <a:t>Das markierte Element wird während des Löschvorgangs gekennzeichnet:</a:t>
            </a:r>
          </a:p>
          <a:p>
            <a:pPr marL="263525" indent="0" eaLnBrk="1" hangingPunct="1">
              <a:buNone/>
            </a:pPr>
            <a:endParaRPr lang="de-DE" altLang="de-DE" dirty="0"/>
          </a:p>
          <a:p>
            <a:pPr marL="263525" indent="0" eaLnBrk="1" hangingPunct="1">
              <a:buNone/>
            </a:pPr>
            <a:endParaRPr lang="de-DE" altLang="de-DE" dirty="0"/>
          </a:p>
          <a:p>
            <a:pPr marL="263525" indent="0" eaLnBrk="1" hangingPunct="1">
              <a:buNone/>
            </a:pPr>
            <a:br>
              <a:rPr lang="de-DE" altLang="de-DE" dirty="0"/>
            </a:br>
            <a:endParaRPr lang="de-DE" altLang="de-DE" dirty="0"/>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58" y="373466"/>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12"/>
          <p:cNvSpPr>
            <a:spLocks noChangeArrowheads="1"/>
          </p:cNvSpPr>
          <p:nvPr/>
        </p:nvSpPr>
        <p:spPr bwMode="auto">
          <a:xfrm>
            <a:off x="4895066" y="1559075"/>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02150" y="4999062"/>
            <a:ext cx="4819650" cy="12382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8544" y="5013176"/>
            <a:ext cx="2104492"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329679" y="2606676"/>
            <a:ext cx="5992121" cy="36003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77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19" y="2609850"/>
            <a:ext cx="2547911" cy="9631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5780"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Sie können die Tabellenansicht individuell anpassen. Wenn diese Einstellung für alle (künftigen) eigenen Filter gelten soll, sollten Sie zunächst einen persönlichen Standardfilter erstellen, den Sie als Grundlage für alle anderen inhaltlichen Filter verwenden können.</a:t>
            </a:r>
            <a:endParaRPr altLang="de-DE" sz="1600" i="1" dirty="0"/>
          </a:p>
        </p:txBody>
      </p:sp>
      <p:sp>
        <p:nvSpPr>
          <p:cNvPr id="75781"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75783" name="Oval 13"/>
          <p:cNvSpPr>
            <a:spLocks noChangeAspect="1" noChangeArrowheads="1"/>
          </p:cNvSpPr>
          <p:nvPr/>
        </p:nvSpPr>
        <p:spPr bwMode="auto">
          <a:xfrm>
            <a:off x="708712" y="2891155"/>
            <a:ext cx="396000" cy="365538"/>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3" name="Abgerundetes Rechteck 7"/>
          <p:cNvSpPr>
            <a:spLocks noChangeArrowheads="1"/>
          </p:cNvSpPr>
          <p:nvPr/>
        </p:nvSpPr>
        <p:spPr bwMode="auto">
          <a:xfrm>
            <a:off x="614970" y="3933056"/>
            <a:ext cx="2565459" cy="1913956"/>
          </a:xfrm>
          <a:prstGeom prst="roundRect">
            <a:avLst>
              <a:gd name="adj" fmla="val 7900"/>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Es öffnen sich das Fenster, in dem Sie (normalerweise) die Filter- und Suchkriterien festlegen.</a:t>
            </a:r>
          </a:p>
          <a:p>
            <a:pPr eaLnBrk="1" hangingPunct="1">
              <a:buClr>
                <a:srgbClr val="BCCC1A"/>
              </a:buClr>
              <a:buNone/>
              <a:defRPr/>
            </a:pPr>
            <a:r>
              <a:rPr lang="de-DE" altLang="de-DE" sz="1400" dirty="0">
                <a:solidFill>
                  <a:srgbClr val="FF9900"/>
                </a:solidFill>
                <a:sym typeface="Wingdings 3" pitchFamily="18" charset="2"/>
              </a:rPr>
              <a:t> </a:t>
            </a:r>
            <a:r>
              <a:rPr lang="de-DE" altLang="de-DE" sz="1400" dirty="0">
                <a:solidFill>
                  <a:schemeClr val="tx1"/>
                </a:solidFill>
              </a:rPr>
              <a:t>Für die Erstellung des Standardfilters reicht es, dass Sie einen Filternamen eingeben und speichern.</a:t>
            </a:r>
          </a:p>
        </p:txBody>
      </p:sp>
      <p:sp>
        <p:nvSpPr>
          <p:cNvPr id="75788" name="Abgerundetes Rechteck 7"/>
          <p:cNvSpPr>
            <a:spLocks noChangeArrowheads="1"/>
          </p:cNvSpPr>
          <p:nvPr/>
        </p:nvSpPr>
        <p:spPr bwMode="auto">
          <a:xfrm>
            <a:off x="3358898" y="5700398"/>
            <a:ext cx="1064551" cy="30797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5431" y="3789040"/>
            <a:ext cx="4772025" cy="14382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3" y="1988840"/>
            <a:ext cx="8683898" cy="425202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6803"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Der Filter wird im Strukturbereich angezeigt. Jetzt können Sie die Tabelle anpassen und die Änderungen speichern.</a:t>
            </a:r>
          </a:p>
        </p:txBody>
      </p:sp>
      <p:sp>
        <p:nvSpPr>
          <p:cNvPr id="76804"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76807" name="Abgerundetes Rechteck 7"/>
          <p:cNvSpPr>
            <a:spLocks noChangeArrowheads="1"/>
          </p:cNvSpPr>
          <p:nvPr/>
        </p:nvSpPr>
        <p:spPr bwMode="auto">
          <a:xfrm>
            <a:off x="878946" y="2797176"/>
            <a:ext cx="1340379" cy="252413"/>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76809" name="Abgerundetes Rechteck 7"/>
          <p:cNvSpPr>
            <a:spLocks noChangeArrowheads="1"/>
          </p:cNvSpPr>
          <p:nvPr/>
        </p:nvSpPr>
        <p:spPr bwMode="auto">
          <a:xfrm>
            <a:off x="2377415" y="5858222"/>
            <a:ext cx="1610906" cy="272392"/>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76810" name="Line 16"/>
          <p:cNvSpPr>
            <a:spLocks noChangeShapeType="1"/>
          </p:cNvSpPr>
          <p:nvPr/>
        </p:nvSpPr>
        <p:spPr bwMode="auto">
          <a:xfrm rot="16200000">
            <a:off x="2765998" y="2064434"/>
            <a:ext cx="1408030" cy="2185195"/>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6811" name="Line 16"/>
          <p:cNvSpPr>
            <a:spLocks noChangeShapeType="1"/>
          </p:cNvSpPr>
          <p:nvPr/>
        </p:nvSpPr>
        <p:spPr bwMode="auto">
          <a:xfrm rot="16200000">
            <a:off x="4308352" y="3097666"/>
            <a:ext cx="1984094" cy="694798"/>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6812" name="Line 16"/>
          <p:cNvSpPr>
            <a:spLocks noChangeShapeType="1"/>
          </p:cNvSpPr>
          <p:nvPr/>
        </p:nvSpPr>
        <p:spPr bwMode="auto">
          <a:xfrm rot="16200000">
            <a:off x="7349351" y="3058898"/>
            <a:ext cx="2114846" cy="1505677"/>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76813" name="Oval 13"/>
          <p:cNvSpPr>
            <a:spLocks noChangeAspect="1" noChangeArrowheads="1"/>
          </p:cNvSpPr>
          <p:nvPr/>
        </p:nvSpPr>
        <p:spPr bwMode="auto">
          <a:xfrm>
            <a:off x="9073329" y="2453018"/>
            <a:ext cx="275008" cy="25200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8" name="Abgerundetes Rechteck 7"/>
          <p:cNvSpPr>
            <a:spLocks noChangeArrowheads="1"/>
          </p:cNvSpPr>
          <p:nvPr/>
        </p:nvSpPr>
        <p:spPr bwMode="auto">
          <a:xfrm>
            <a:off x="6806158" y="3114675"/>
            <a:ext cx="1403996" cy="344487"/>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3" name="Abgerundetes Rechteck 7"/>
          <p:cNvSpPr>
            <a:spLocks noChangeArrowheads="1"/>
          </p:cNvSpPr>
          <p:nvPr/>
        </p:nvSpPr>
        <p:spPr bwMode="auto">
          <a:xfrm>
            <a:off x="3872880" y="4294551"/>
            <a:ext cx="1944216" cy="720000"/>
          </a:xfrm>
          <a:prstGeom prst="roundRect">
            <a:avLst>
              <a:gd name="adj" fmla="val 16667"/>
            </a:avLst>
          </a:prstGeom>
          <a:solidFill>
            <a:schemeClr val="bg1"/>
          </a:solidFill>
          <a:ln w="28575" algn="ctr">
            <a:solidFill>
              <a:schemeClr val="accent1"/>
            </a:solidFill>
            <a:round/>
            <a:headEnd/>
            <a:tailEnd/>
          </a:ln>
          <a:effectLst>
            <a:outerShdw blurRad="63500" sx="102000" sy="102000" algn="ctr"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Sie können die Spalten über die Überschrift sortieren.</a:t>
            </a:r>
          </a:p>
        </p:txBody>
      </p:sp>
      <p:sp>
        <p:nvSpPr>
          <p:cNvPr id="15" name="Abgerundetes Rechteck 7"/>
          <p:cNvSpPr>
            <a:spLocks noChangeArrowheads="1"/>
          </p:cNvSpPr>
          <p:nvPr/>
        </p:nvSpPr>
        <p:spPr bwMode="auto">
          <a:xfrm>
            <a:off x="895350" y="3717926"/>
            <a:ext cx="2346556" cy="936625"/>
          </a:xfrm>
          <a:prstGeom prst="roundRect">
            <a:avLst>
              <a:gd name="adj" fmla="val 16667"/>
            </a:avLst>
          </a:prstGeom>
          <a:solidFill>
            <a:schemeClr val="bg1"/>
          </a:solidFill>
          <a:ln w="28575" algn="ctr">
            <a:solidFill>
              <a:schemeClr val="accent1"/>
            </a:solidFill>
            <a:round/>
            <a:headEnd/>
            <a:tailEnd/>
          </a:ln>
          <a:effectLst>
            <a:outerShdw blurRad="63500" sx="102000" sy="102000" algn="ctr"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Sie können die Spalten zusammenschieben und  verschieben (Reihenfolge ändern).</a:t>
            </a:r>
          </a:p>
        </p:txBody>
      </p:sp>
      <p:sp>
        <p:nvSpPr>
          <p:cNvPr id="16" name="Abgerundetes Rechteck 7"/>
          <p:cNvSpPr>
            <a:spLocks noChangeArrowheads="1"/>
          </p:cNvSpPr>
          <p:nvPr/>
        </p:nvSpPr>
        <p:spPr bwMode="auto">
          <a:xfrm>
            <a:off x="6356350" y="4654551"/>
            <a:ext cx="2595166" cy="1152525"/>
          </a:xfrm>
          <a:prstGeom prst="roundRect">
            <a:avLst>
              <a:gd name="adj" fmla="val 16667"/>
            </a:avLst>
          </a:prstGeom>
          <a:solidFill>
            <a:schemeClr val="bg1"/>
          </a:solidFill>
          <a:ln w="28575" algn="ctr">
            <a:solidFill>
              <a:schemeClr val="accent1"/>
            </a:solidFill>
            <a:round/>
            <a:headEnd/>
            <a:tailEnd/>
          </a:ln>
          <a:effectLst>
            <a:outerShdw blurRad="63500" sx="102000" sy="102000" algn="ctr"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Sie können Spalten ausblenden. Ausgeblendete Spalten werden im Auswahlfenster ausgegraut und ohne Punkt dargestellt.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4688" y="2420888"/>
            <a:ext cx="7171291" cy="348548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827" name="Inhaltsplatzhalter 2"/>
          <p:cNvSpPr>
            <a:spLocks noGrp="1"/>
          </p:cNvSpPr>
          <p:nvPr>
            <p:ph idx="4294967295"/>
          </p:nvPr>
        </p:nvSpPr>
        <p:spPr>
          <a:xfrm>
            <a:off x="507339"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Den erstellten Standardfilter können Sie nun als Vorlage verwenden, um inhaltliche Filter anzulegen, die dieselben Tabelleneinstellungen aufweisen.</a:t>
            </a:r>
          </a:p>
        </p:txBody>
      </p:sp>
      <p:sp>
        <p:nvSpPr>
          <p:cNvPr id="77828"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sp>
        <p:nvSpPr>
          <p:cNvPr id="17" name="Abgerundetes Rechteck 7"/>
          <p:cNvSpPr>
            <a:spLocks noChangeArrowheads="1"/>
          </p:cNvSpPr>
          <p:nvPr/>
        </p:nvSpPr>
        <p:spPr bwMode="auto">
          <a:xfrm>
            <a:off x="4880992" y="2060928"/>
            <a:ext cx="3528392" cy="720000"/>
          </a:xfrm>
          <a:prstGeom prst="roundRect">
            <a:avLst>
              <a:gd name="adj" fmla="val 16667"/>
            </a:avLst>
          </a:prstGeom>
          <a:solidFill>
            <a:schemeClr val="bg1"/>
          </a:solidFill>
          <a:ln w="28575" algn="ctr">
            <a:solidFill>
              <a:schemeClr val="accent1"/>
            </a:solidFill>
            <a:round/>
            <a:headEnd/>
            <a:tailEnd/>
          </a:ln>
          <a:effectLst>
            <a:outerShdw blurRad="63500" sx="102000" sy="102000" algn="ctr"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None/>
              <a:defRPr/>
            </a:pPr>
            <a:r>
              <a:rPr lang="de-DE" altLang="de-DE" sz="1400" dirty="0">
                <a:solidFill>
                  <a:srgbClr val="FF9900"/>
                </a:solidFill>
                <a:sym typeface="Wingdings 3" pitchFamily="18" charset="2"/>
              </a:rPr>
              <a:t>     </a:t>
            </a:r>
            <a:r>
              <a:rPr lang="de-DE" altLang="de-DE" sz="1400" dirty="0">
                <a:solidFill>
                  <a:schemeClr val="tx1"/>
                </a:solidFill>
              </a:rPr>
              <a:t>Kalenderfelder und      Auswahlfelder     </a:t>
            </a:r>
            <a:br>
              <a:rPr lang="de-DE" altLang="de-DE" sz="1400" dirty="0">
                <a:solidFill>
                  <a:schemeClr val="tx1"/>
                </a:solidFill>
              </a:rPr>
            </a:br>
            <a:r>
              <a:rPr lang="de-DE" altLang="de-DE" sz="1400" dirty="0">
                <a:solidFill>
                  <a:schemeClr val="tx1"/>
                </a:solidFill>
              </a:rPr>
              <a:t>mit hinterlegten Daten erleichtern die Eingabe der Filterkriterien.</a:t>
            </a:r>
          </a:p>
        </p:txBody>
      </p:sp>
      <p:sp>
        <p:nvSpPr>
          <p:cNvPr id="15" name="Abgerundetes Rechteck 7"/>
          <p:cNvSpPr>
            <a:spLocks noChangeArrowheads="1"/>
          </p:cNvSpPr>
          <p:nvPr/>
        </p:nvSpPr>
        <p:spPr bwMode="auto">
          <a:xfrm>
            <a:off x="648362" y="4141789"/>
            <a:ext cx="2936486" cy="935037"/>
          </a:xfrm>
          <a:prstGeom prst="roundRect">
            <a:avLst>
              <a:gd name="adj" fmla="val 16667"/>
            </a:avLst>
          </a:prstGeom>
          <a:solidFill>
            <a:schemeClr val="bg1"/>
          </a:solidFill>
          <a:ln w="28575" algn="ctr">
            <a:solidFill>
              <a:schemeClr val="accent1"/>
            </a:solidFill>
            <a:round/>
            <a:headEnd/>
            <a:tailEnd/>
          </a:ln>
          <a:effectLst>
            <a:outerShdw blurRad="63500" sx="102000" sy="102000" algn="ctr"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None/>
              <a:defRPr/>
            </a:pPr>
            <a:r>
              <a:rPr lang="de-DE" altLang="de-DE" sz="1400" dirty="0">
                <a:solidFill>
                  <a:srgbClr val="FF9900"/>
                </a:solidFill>
                <a:sym typeface="Wingdings 3" pitchFamily="18" charset="2"/>
              </a:rPr>
              <a:t> </a:t>
            </a:r>
            <a:r>
              <a:rPr lang="de-DE" altLang="de-DE" sz="1400" dirty="0">
                <a:solidFill>
                  <a:schemeClr val="tx1"/>
                </a:solidFill>
              </a:rPr>
              <a:t>Geben Sie die gewünschten Filterkriterien ein bzw. wählen Sie sie aus. Speichern Sie den Filter unter einem anderen Namen.</a:t>
            </a:r>
          </a:p>
        </p:txBody>
      </p:sp>
      <p:sp>
        <p:nvSpPr>
          <p:cNvPr id="77832" name="Abgerundetes Rechteck 7"/>
          <p:cNvSpPr>
            <a:spLocks noChangeArrowheads="1"/>
          </p:cNvSpPr>
          <p:nvPr/>
        </p:nvSpPr>
        <p:spPr bwMode="auto">
          <a:xfrm>
            <a:off x="2140348" y="5430838"/>
            <a:ext cx="1088627" cy="284162"/>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77837" name="Oval 13"/>
          <p:cNvSpPr>
            <a:spLocks noChangeAspect="1" noChangeArrowheads="1"/>
          </p:cNvSpPr>
          <p:nvPr/>
        </p:nvSpPr>
        <p:spPr bwMode="auto">
          <a:xfrm>
            <a:off x="8141098" y="3154685"/>
            <a:ext cx="288000" cy="28702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57" y="1943101"/>
            <a:ext cx="2790825" cy="166687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834" name="Oval 13"/>
          <p:cNvSpPr>
            <a:spLocks noChangeArrowheads="1"/>
          </p:cNvSpPr>
          <p:nvPr/>
        </p:nvSpPr>
        <p:spPr bwMode="auto">
          <a:xfrm>
            <a:off x="690694" y="2246313"/>
            <a:ext cx="396000" cy="39600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6" name="Oval 13"/>
          <p:cNvSpPr>
            <a:spLocks noChangeAspect="1" noChangeArrowheads="1"/>
          </p:cNvSpPr>
          <p:nvPr/>
        </p:nvSpPr>
        <p:spPr bwMode="auto">
          <a:xfrm>
            <a:off x="9076538" y="3377054"/>
            <a:ext cx="288000" cy="28702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7711" y="4159250"/>
            <a:ext cx="4561991" cy="207803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838" name="Line 16"/>
          <p:cNvSpPr>
            <a:spLocks noChangeShapeType="1"/>
          </p:cNvSpPr>
          <p:nvPr/>
        </p:nvSpPr>
        <p:spPr bwMode="auto">
          <a:xfrm rot="16200000" flipH="1" flipV="1">
            <a:off x="7499389" y="3307243"/>
            <a:ext cx="1247775" cy="1876059"/>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18" name="Abgerundetes Rechteck 7"/>
          <p:cNvSpPr>
            <a:spLocks noChangeArrowheads="1"/>
          </p:cNvSpPr>
          <p:nvPr/>
        </p:nvSpPr>
        <p:spPr bwMode="auto">
          <a:xfrm>
            <a:off x="4440437" y="5881142"/>
            <a:ext cx="800595" cy="284162"/>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19" name="Line 16"/>
          <p:cNvSpPr>
            <a:spLocks noChangeShapeType="1"/>
          </p:cNvSpPr>
          <p:nvPr/>
        </p:nvSpPr>
        <p:spPr bwMode="auto">
          <a:xfrm rot="16200000" flipV="1">
            <a:off x="3600616" y="5246904"/>
            <a:ext cx="450304" cy="1102336"/>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3367" y="2141890"/>
            <a:ext cx="161925"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0934" y="2155028"/>
            <a:ext cx="133350" cy="15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Inhaltsplatzhalter 2"/>
          <p:cNvSpPr>
            <a:spLocks noGrp="1"/>
          </p:cNvSpPr>
          <p:nvPr>
            <p:ph idx="4294967295"/>
          </p:nvPr>
        </p:nvSpPr>
        <p:spPr>
          <a:xfrm>
            <a:off x="507340" y="1125539"/>
            <a:ext cx="8928000" cy="1296987"/>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Mithilfe der Filter können Sie beliebige Teilmengen der festgestellten Gefährdungen abrufen.</a:t>
            </a:r>
          </a:p>
          <a:p>
            <a:pPr eaLnBrk="1" hangingPunct="1"/>
            <a:r>
              <a:rPr altLang="de-DE" dirty="0"/>
              <a:t>Die Filter sortieren sich alpha-numerisch. Durch vorangestellte Zahlen oder Buchstaben können Sie die Sortierung beeinflussen.</a:t>
            </a:r>
          </a:p>
          <a:p>
            <a:pPr eaLnBrk="1" hangingPunct="1"/>
            <a:r>
              <a:rPr lang="de-DE" altLang="de-DE" dirty="0"/>
              <a:t>     Filter bearbeiten: das Filterfenster aufrufen, Kriterien ändern und Änderungen speichern.</a:t>
            </a:r>
          </a:p>
          <a:p>
            <a:pPr eaLnBrk="1" hangingPunct="1"/>
            <a:r>
              <a:rPr lang="de-DE" altLang="de-DE" dirty="0"/>
              <a:t>     Filter umbenennen.</a:t>
            </a:r>
          </a:p>
          <a:p>
            <a:pPr eaLnBrk="1" hangingPunct="1"/>
            <a:r>
              <a:rPr lang="de-DE" altLang="de-DE" dirty="0"/>
              <a:t>     Filter löschen.</a:t>
            </a:r>
          </a:p>
          <a:p>
            <a:pPr eaLnBrk="1" hangingPunct="1"/>
            <a:r>
              <a:rPr lang="de-DE" altLang="de-DE" dirty="0">
                <a:latin typeface="Arial" panose="020B0604020202020204" pitchFamily="34" charset="0"/>
                <a:cs typeface="Arial" panose="020B0604020202020204" pitchFamily="34" charset="0"/>
              </a:rPr>
              <a:t>Die angelegten Filter sind für alle sichtbar, die </a:t>
            </a:r>
            <a:br>
              <a:rPr lang="de-DE" altLang="de-DE" dirty="0">
                <a:latin typeface="Arial" panose="020B0604020202020204" pitchFamily="34" charset="0"/>
                <a:cs typeface="Arial" panose="020B0604020202020204" pitchFamily="34" charset="0"/>
              </a:rPr>
            </a:br>
            <a:r>
              <a:rPr lang="de-DE" altLang="de-DE" dirty="0">
                <a:latin typeface="Arial" panose="020B0604020202020204" pitchFamily="34" charset="0"/>
                <a:cs typeface="Arial" panose="020B0604020202020204" pitchFamily="34" charset="0"/>
              </a:rPr>
              <a:t>auf den jeweiligen Arbeitsplaner berechtigt sind.</a:t>
            </a:r>
          </a:p>
          <a:p>
            <a:pPr eaLnBrk="1" hangingPunct="1"/>
            <a:r>
              <a:rPr lang="de-DE" altLang="de-DE" dirty="0">
                <a:latin typeface="Arial" panose="020B0604020202020204" pitchFamily="34" charset="0"/>
                <a:cs typeface="Arial" panose="020B0604020202020204" pitchFamily="34" charset="0"/>
              </a:rPr>
              <a:t>Das Umbenennen, Ändern und Löschen eines </a:t>
            </a:r>
            <a:br>
              <a:rPr lang="de-DE" altLang="de-DE" dirty="0">
                <a:latin typeface="Arial" panose="020B0604020202020204" pitchFamily="34" charset="0"/>
                <a:cs typeface="Arial" panose="020B0604020202020204" pitchFamily="34" charset="0"/>
              </a:rPr>
            </a:br>
            <a:r>
              <a:rPr lang="de-DE" altLang="de-DE" dirty="0">
                <a:latin typeface="Arial" panose="020B0604020202020204" pitchFamily="34" charset="0"/>
                <a:cs typeface="Arial" panose="020B0604020202020204" pitchFamily="34" charset="0"/>
              </a:rPr>
              <a:t>Filters sollte grundsätzlich denen vorbehalten </a:t>
            </a:r>
            <a:br>
              <a:rPr lang="de-DE" altLang="de-DE" dirty="0">
                <a:latin typeface="Arial" panose="020B0604020202020204" pitchFamily="34" charset="0"/>
                <a:cs typeface="Arial" panose="020B0604020202020204" pitchFamily="34" charset="0"/>
              </a:rPr>
            </a:br>
            <a:r>
              <a:rPr lang="de-DE" altLang="de-DE" dirty="0">
                <a:latin typeface="Arial" panose="020B0604020202020204" pitchFamily="34" charset="0"/>
                <a:cs typeface="Arial" panose="020B0604020202020204" pitchFamily="34" charset="0"/>
              </a:rPr>
              <a:t>sein, die sie erstellt haben. Supervisoren können</a:t>
            </a:r>
            <a:br>
              <a:rPr lang="de-DE" altLang="de-DE" dirty="0">
                <a:latin typeface="Arial" panose="020B0604020202020204" pitchFamily="34" charset="0"/>
                <a:cs typeface="Arial" panose="020B0604020202020204" pitchFamily="34" charset="0"/>
              </a:rPr>
            </a:br>
            <a:r>
              <a:rPr lang="de-DE" altLang="de-DE" dirty="0">
                <a:latin typeface="Arial" panose="020B0604020202020204" pitchFamily="34" charset="0"/>
                <a:cs typeface="Arial" panose="020B0604020202020204" pitchFamily="34" charset="0"/>
              </a:rPr>
              <a:t>jedoch steuernd eingreifen; sie sehen, wer den </a:t>
            </a:r>
            <a:br>
              <a:rPr lang="de-DE" altLang="de-DE" dirty="0">
                <a:latin typeface="Arial" panose="020B0604020202020204" pitchFamily="34" charset="0"/>
                <a:cs typeface="Arial" panose="020B0604020202020204" pitchFamily="34" charset="0"/>
              </a:rPr>
            </a:br>
            <a:r>
              <a:rPr lang="de-DE" altLang="de-DE" dirty="0">
                <a:latin typeface="Arial" panose="020B0604020202020204" pitchFamily="34" charset="0"/>
                <a:cs typeface="Arial" panose="020B0604020202020204" pitchFamily="34" charset="0"/>
              </a:rPr>
              <a:t>Filter erstellt hat, und können ihn ändern oder löschen.</a:t>
            </a:r>
            <a:endParaRPr lang="de-DE" altLang="de-DE" dirty="0"/>
          </a:p>
          <a:p>
            <a:pPr marL="0" indent="0" eaLnBrk="1" hangingPunct="1">
              <a:buNone/>
            </a:pPr>
            <a:endParaRPr altLang="de-DE" dirty="0"/>
          </a:p>
        </p:txBody>
      </p:sp>
      <p:sp>
        <p:nvSpPr>
          <p:cNvPr id="78852" name="Titel 1"/>
          <p:cNvSpPr>
            <a:spLocks noGrp="1"/>
          </p:cNvSpPr>
          <p:nvPr>
            <p:ph type="title" idx="4294967295"/>
          </p:nvPr>
        </p:nvSpPr>
        <p:spPr>
          <a:xfrm>
            <a:off x="504000" y="333376"/>
            <a:ext cx="7500012"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a:t>
            </a:r>
          </a:p>
        </p:txBody>
      </p:sp>
      <p:pic>
        <p:nvPicPr>
          <p:cNvPr id="7885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251" y="2553711"/>
            <a:ext cx="3302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544" y="3236821"/>
            <a:ext cx="3302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544" y="3627925"/>
            <a:ext cx="268288"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6027" y="3414621"/>
            <a:ext cx="2724150" cy="22193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F4B8AE01-5085-BF50-94E5-BB78CE16C1CA}"/>
              </a:ext>
            </a:extLst>
          </p:cNvPr>
          <p:cNvPicPr>
            <a:picLocks noChangeAspect="1"/>
          </p:cNvPicPr>
          <p:nvPr/>
        </p:nvPicPr>
        <p:blipFill>
          <a:blip r:embed="rId3"/>
          <a:stretch>
            <a:fillRect/>
          </a:stretch>
        </p:blipFill>
        <p:spPr>
          <a:xfrm>
            <a:off x="631825" y="2224296"/>
            <a:ext cx="7633280" cy="4035600"/>
          </a:xfrm>
          <a:prstGeom prst="rect">
            <a:avLst/>
          </a:prstGeom>
          <a:noFill/>
          <a:ln>
            <a:noFill/>
          </a:ln>
          <a:effectLst>
            <a:outerShdw blurRad="50800" dist="38100" dir="2700000" algn="tl" rotWithShape="0">
              <a:prstClr val="black">
                <a:alpha val="40000"/>
              </a:prstClr>
            </a:outerShdw>
          </a:effectLst>
        </p:spPr>
      </p:pic>
      <p:sp>
        <p:nvSpPr>
          <p:cNvPr id="79875" name="Titel 1"/>
          <p:cNvSpPr>
            <a:spLocks noGrp="1"/>
          </p:cNvSpPr>
          <p:nvPr>
            <p:ph type="title" idx="4294967295"/>
          </p:nvPr>
        </p:nvSpPr>
        <p:spPr>
          <a:xfrm>
            <a:off x="504000" y="334800"/>
            <a:ext cx="7500011"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 Exportieren</a:t>
            </a:r>
          </a:p>
        </p:txBody>
      </p:sp>
      <p:sp>
        <p:nvSpPr>
          <p:cNvPr id="79876" name="Inhaltsplatzhalter 2"/>
          <p:cNvSpPr>
            <a:spLocks/>
          </p:cNvSpPr>
          <p:nvPr/>
        </p:nvSpPr>
        <p:spPr bwMode="auto">
          <a:xfrm>
            <a:off x="507339" y="1123950"/>
            <a:ext cx="89280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Aufgrund der vielen Spalten ist ein PDF-Druck der Maßnahmenverwaltung nicht vernünftig umsetzbar. Deshalb gibt es hier keine Druck-, sondern eine Exportfunktion.</a:t>
            </a:r>
          </a:p>
        </p:txBody>
      </p:sp>
      <p:sp>
        <p:nvSpPr>
          <p:cNvPr id="79878" name="Abgerundetes Rechteck 7"/>
          <p:cNvSpPr>
            <a:spLocks noChangeArrowheads="1"/>
          </p:cNvSpPr>
          <p:nvPr/>
        </p:nvSpPr>
        <p:spPr bwMode="auto">
          <a:xfrm>
            <a:off x="5673080" y="5868441"/>
            <a:ext cx="797983" cy="296863"/>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79879" name="Abgerundetes Rechteck 7"/>
          <p:cNvSpPr>
            <a:spLocks noChangeArrowheads="1"/>
          </p:cNvSpPr>
          <p:nvPr/>
        </p:nvSpPr>
        <p:spPr bwMode="auto">
          <a:xfrm>
            <a:off x="3294532" y="3457865"/>
            <a:ext cx="390392" cy="1737590"/>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9" name="Abgerundetes Rechteck 7"/>
          <p:cNvSpPr>
            <a:spLocks noChangeArrowheads="1"/>
          </p:cNvSpPr>
          <p:nvPr/>
        </p:nvSpPr>
        <p:spPr bwMode="auto">
          <a:xfrm>
            <a:off x="7122209" y="3429000"/>
            <a:ext cx="2199591" cy="115200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 Sie können den gesamten Arbeitsplaner oder einen Filter oder ausgewählte Zeilen exportieren.</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Titel 1"/>
          <p:cNvSpPr>
            <a:spLocks noGrp="1"/>
          </p:cNvSpPr>
          <p:nvPr>
            <p:ph type="title" idx="4294967295"/>
          </p:nvPr>
        </p:nvSpPr>
        <p:spPr>
          <a:xfrm>
            <a:off x="504000" y="333376"/>
            <a:ext cx="7500011" cy="504825"/>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eaLnBrk="1" hangingPunct="1"/>
            <a:r>
              <a:rPr altLang="de-DE" sz="2600" dirty="0"/>
              <a:t>Maßnahmenverwaltung: Exportieren</a:t>
            </a:r>
          </a:p>
        </p:txBody>
      </p:sp>
      <p:sp>
        <p:nvSpPr>
          <p:cNvPr id="80900" name="Inhaltsplatzhalter 2"/>
          <p:cNvSpPr>
            <a:spLocks/>
          </p:cNvSpPr>
          <p:nvPr/>
        </p:nvSpPr>
        <p:spPr bwMode="auto">
          <a:xfrm>
            <a:off x="507339" y="1125538"/>
            <a:ext cx="89280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Für den Export stehen drei Dateitypen zur Auswahl. Nach dem Speichern bietet der Browser die Datei zum Speichern oder Öffnen an. Anschließend können Sie die Datei (in Excel) beliebig aufbereiten und drucken.</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045" y="2420888"/>
            <a:ext cx="4327294" cy="319312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4793" y="2872837"/>
            <a:ext cx="4837007" cy="314845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4171" y="4374573"/>
            <a:ext cx="4160488" cy="18627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9024" y="2028826"/>
            <a:ext cx="4151621" cy="19788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825" y="2028826"/>
            <a:ext cx="4321175" cy="255929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394" name="Titel 1"/>
          <p:cNvSpPr>
            <a:spLocks/>
          </p:cNvSpPr>
          <p:nvPr/>
        </p:nvSpPr>
        <p:spPr bwMode="auto">
          <a:xfrm>
            <a:off x="504000" y="333376"/>
            <a:ext cx="7955756"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Archivieren</a:t>
            </a:r>
          </a:p>
        </p:txBody>
      </p:sp>
      <p:sp>
        <p:nvSpPr>
          <p:cNvPr id="59397" name="Inhaltsplatzhalter 2"/>
          <p:cNvSpPr>
            <a:spLocks noGrp="1"/>
          </p:cNvSpPr>
          <p:nvPr>
            <p:ph idx="4294967295"/>
          </p:nvPr>
        </p:nvSpPr>
        <p:spPr>
          <a:xfrm>
            <a:off x="507339" y="1125538"/>
            <a:ext cx="8928000" cy="4525962"/>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Über das Symbol      können Sie Arbeitsplaner oder direkt darunter liegende Ordner archivieren und ggf. eine Notiz ergänzen.</a:t>
            </a:r>
          </a:p>
        </p:txBody>
      </p:sp>
      <p:pic>
        <p:nvPicPr>
          <p:cNvPr id="59398"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r="11246"/>
          <a:stretch>
            <a:fillRect/>
          </a:stretch>
        </p:blipFill>
        <p:spPr bwMode="auto">
          <a:xfrm>
            <a:off x="2864768" y="1179513"/>
            <a:ext cx="33364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401" name="Oval 13"/>
          <p:cNvSpPr>
            <a:spLocks noChangeAspect="1" noChangeArrowheads="1"/>
          </p:cNvSpPr>
          <p:nvPr/>
        </p:nvSpPr>
        <p:spPr bwMode="auto">
          <a:xfrm>
            <a:off x="3364971" y="2225099"/>
            <a:ext cx="388673"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59403" name="Line 16"/>
          <p:cNvSpPr>
            <a:spLocks noChangeShapeType="1"/>
          </p:cNvSpPr>
          <p:nvPr/>
        </p:nvSpPr>
        <p:spPr bwMode="auto">
          <a:xfrm rot="16200000" flipH="1" flipV="1">
            <a:off x="2125561" y="3451233"/>
            <a:ext cx="2053036" cy="574623"/>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59405" name="Abgerundetes Rechteck 7"/>
          <p:cNvSpPr>
            <a:spLocks noChangeArrowheads="1"/>
          </p:cNvSpPr>
          <p:nvPr/>
        </p:nvSpPr>
        <p:spPr bwMode="auto">
          <a:xfrm>
            <a:off x="7200900" y="4696691"/>
            <a:ext cx="2085975" cy="405261"/>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
        <p:nvSpPr>
          <p:cNvPr id="59407" name="Abgerundetes Rechteck 7"/>
          <p:cNvSpPr>
            <a:spLocks noChangeArrowheads="1"/>
          </p:cNvSpPr>
          <p:nvPr/>
        </p:nvSpPr>
        <p:spPr bwMode="auto">
          <a:xfrm>
            <a:off x="6072067" y="3598865"/>
            <a:ext cx="1128833" cy="28733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520" y="4831772"/>
            <a:ext cx="4322607" cy="14055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408" name="Line 16"/>
          <p:cNvSpPr>
            <a:spLocks noChangeShapeType="1"/>
          </p:cNvSpPr>
          <p:nvPr/>
        </p:nvSpPr>
        <p:spPr bwMode="auto">
          <a:xfrm rot="16200000">
            <a:off x="2984165" y="3476386"/>
            <a:ext cx="2568802" cy="2232970"/>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59404" name="Line 16"/>
          <p:cNvSpPr>
            <a:spLocks noChangeShapeType="1"/>
          </p:cNvSpPr>
          <p:nvPr/>
        </p:nvSpPr>
        <p:spPr bwMode="auto">
          <a:xfrm rot="16200000" flipH="1">
            <a:off x="6589325" y="4064333"/>
            <a:ext cx="736168" cy="466207"/>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pic>
        <p:nvPicPr>
          <p:cNvPr id="1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r="11246"/>
          <a:stretch>
            <a:fillRect/>
          </a:stretch>
        </p:blipFill>
        <p:spPr bwMode="auto">
          <a:xfrm>
            <a:off x="598754" y="388144"/>
            <a:ext cx="370883"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08792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5"/>
          <p:cNvSpPr txBox="1">
            <a:spLocks noChangeArrowheads="1"/>
          </p:cNvSpPr>
          <p:nvPr/>
        </p:nvSpPr>
        <p:spPr bwMode="auto">
          <a:xfrm>
            <a:off x="504000" y="333376"/>
            <a:ext cx="881393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Die Funktionsleiste im Dokumentationsarchiv</a:t>
            </a:r>
          </a:p>
        </p:txBody>
      </p:sp>
      <p:sp>
        <p:nvSpPr>
          <p:cNvPr id="61462" name="Line 14"/>
          <p:cNvSpPr>
            <a:spLocks noChangeShapeType="1"/>
          </p:cNvSpPr>
          <p:nvPr/>
        </p:nvSpPr>
        <p:spPr bwMode="auto">
          <a:xfrm flipH="1">
            <a:off x="1879907" y="5035004"/>
            <a:ext cx="0" cy="86360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63" name="AutoShape 15"/>
          <p:cNvSpPr>
            <a:spLocks noChangeArrowheads="1"/>
          </p:cNvSpPr>
          <p:nvPr/>
        </p:nvSpPr>
        <p:spPr bwMode="auto">
          <a:xfrm>
            <a:off x="1255623" y="5754142"/>
            <a:ext cx="1171178"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Kopieren</a:t>
            </a:r>
          </a:p>
        </p:txBody>
      </p:sp>
      <p:sp>
        <p:nvSpPr>
          <p:cNvPr id="61460" name="Line 20"/>
          <p:cNvSpPr>
            <a:spLocks noChangeShapeType="1"/>
          </p:cNvSpPr>
          <p:nvPr/>
        </p:nvSpPr>
        <p:spPr bwMode="auto">
          <a:xfrm>
            <a:off x="1179414" y="4100363"/>
            <a:ext cx="0" cy="602854"/>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61" name="AutoShape 21"/>
          <p:cNvSpPr>
            <a:spLocks noChangeArrowheads="1"/>
          </p:cNvSpPr>
          <p:nvPr/>
        </p:nvSpPr>
        <p:spPr bwMode="auto">
          <a:xfrm>
            <a:off x="632520" y="3811437"/>
            <a:ext cx="1171179"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Löschen</a:t>
            </a:r>
          </a:p>
        </p:txBody>
      </p:sp>
      <p:sp>
        <p:nvSpPr>
          <p:cNvPr id="61458" name="Line 35"/>
          <p:cNvSpPr>
            <a:spLocks noChangeShapeType="1"/>
          </p:cNvSpPr>
          <p:nvPr/>
        </p:nvSpPr>
        <p:spPr bwMode="auto">
          <a:xfrm flipH="1">
            <a:off x="2606552" y="4077741"/>
            <a:ext cx="0" cy="71941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59" name="AutoShape 36"/>
          <p:cNvSpPr>
            <a:spLocks noChangeArrowheads="1"/>
          </p:cNvSpPr>
          <p:nvPr/>
        </p:nvSpPr>
        <p:spPr bwMode="auto">
          <a:xfrm>
            <a:off x="2085166" y="3788816"/>
            <a:ext cx="1169458"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Drucken</a:t>
            </a:r>
          </a:p>
        </p:txBody>
      </p:sp>
      <p:sp>
        <p:nvSpPr>
          <p:cNvPr id="61456" name="Line 38"/>
          <p:cNvSpPr>
            <a:spLocks noChangeShapeType="1"/>
          </p:cNvSpPr>
          <p:nvPr/>
        </p:nvSpPr>
        <p:spPr bwMode="auto">
          <a:xfrm flipH="1">
            <a:off x="3326632" y="4962995"/>
            <a:ext cx="0" cy="86360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57" name="AutoShape 39"/>
          <p:cNvSpPr>
            <a:spLocks noChangeArrowheads="1"/>
          </p:cNvSpPr>
          <p:nvPr/>
        </p:nvSpPr>
        <p:spPr bwMode="auto">
          <a:xfrm>
            <a:off x="2606552" y="5755158"/>
            <a:ext cx="3823097" cy="338138"/>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algn="ctr" eaLnBrk="1" hangingPunct="1">
              <a:spcAft>
                <a:spcPct val="0"/>
              </a:spcAft>
              <a:buClrTx/>
              <a:buFontTx/>
              <a:buNone/>
            </a:pPr>
            <a:r>
              <a:rPr lang="de-DE" altLang="de-DE" sz="1800">
                <a:solidFill>
                  <a:schemeClr val="tx1"/>
                </a:solidFill>
              </a:rPr>
              <a:t>Dokumentationsbelege anzeigen</a:t>
            </a:r>
          </a:p>
        </p:txBody>
      </p:sp>
      <p:sp>
        <p:nvSpPr>
          <p:cNvPr id="61448" name="Inhaltsplatzhalter 2"/>
          <p:cNvSpPr>
            <a:spLocks noGrp="1"/>
          </p:cNvSpPr>
          <p:nvPr>
            <p:ph idx="4294967295"/>
          </p:nvPr>
        </p:nvSpPr>
        <p:spPr>
          <a:xfrm>
            <a:off x="507339" y="1125538"/>
            <a:ext cx="8928000" cy="4525962"/>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altLang="de-DE" dirty="0"/>
              <a:t>Sie können alle Arbeitsplaner und Ordner löschen, die einen Zeitstempel tragen.</a:t>
            </a:r>
          </a:p>
          <a:p>
            <a:pPr eaLnBrk="1" hangingPunct="1"/>
            <a:r>
              <a:rPr altLang="de-DE" dirty="0"/>
              <a:t>Sie können archivierte Prüffälle und Ordner über die Kopierfunktion wieder in den Öffentlichen Bereich und den Benutzerbereich einfügen.</a:t>
            </a:r>
          </a:p>
          <a:p>
            <a:pPr eaLnBrk="1" hangingPunct="1"/>
            <a:r>
              <a:rPr lang="de-DE" altLang="de-DE" dirty="0">
                <a:solidFill>
                  <a:schemeClr val="tx2"/>
                </a:solidFill>
              </a:rPr>
              <a:t>Die Dokumentationsbelege sind eine Filteransicht, in der nur noch Prüffälle angezeigt werden, in denen Gefährdungen dokumentiert sind (siehe </a:t>
            </a:r>
            <a:r>
              <a:rPr lang="de-DE" altLang="de-DE" dirty="0"/>
              <a:t>»Baustein 1 ▪ Einstieg ins Programm«).</a:t>
            </a:r>
            <a:endParaRPr altLang="de-DE" dirty="0"/>
          </a:p>
        </p:txBody>
      </p:sp>
      <p:grpSp>
        <p:nvGrpSpPr>
          <p:cNvPr id="61450" name="Gruppieren 1"/>
          <p:cNvGrpSpPr>
            <a:grpSpLocks/>
          </p:cNvGrpSpPr>
          <p:nvPr/>
        </p:nvGrpSpPr>
        <p:grpSpPr bwMode="auto">
          <a:xfrm>
            <a:off x="813744" y="4592091"/>
            <a:ext cx="2860013" cy="677862"/>
            <a:chOff x="9612560" y="5246980"/>
            <a:chExt cx="2639786" cy="675979"/>
          </a:xfrm>
        </p:grpSpPr>
        <p:pic>
          <p:nvPicPr>
            <p:cNvPr id="61452" name="Picture 31"/>
            <p:cNvPicPr>
              <a:picLocks noChangeAspect="1" noChangeArrowheads="1"/>
            </p:cNvPicPr>
            <p:nvPr/>
          </p:nvPicPr>
          <p:blipFill>
            <a:blip r:embed="rId3" cstate="print">
              <a:extLst>
                <a:ext uri="{28A0092B-C50C-407E-A947-70E740481C1C}">
                  <a14:useLocalDpi xmlns:a14="http://schemas.microsoft.com/office/drawing/2010/main" val="0"/>
                </a:ext>
              </a:extLst>
            </a:blip>
            <a:srcRect l="1389" t="3047" r="908" b="2"/>
            <a:stretch>
              <a:fillRect/>
            </a:stretch>
          </p:blipFill>
          <p:spPr bwMode="auto">
            <a:xfrm>
              <a:off x="9612560" y="5250048"/>
              <a:ext cx="2639786" cy="663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53" name="Line 75"/>
            <p:cNvSpPr>
              <a:spLocks noChangeShapeType="1"/>
            </p:cNvSpPr>
            <p:nvPr/>
          </p:nvSpPr>
          <p:spPr bwMode="auto">
            <a:xfrm>
              <a:off x="10920425" y="5246980"/>
              <a:ext cx="0" cy="6651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54" name="Line 76"/>
            <p:cNvSpPr>
              <a:spLocks noChangeShapeType="1"/>
            </p:cNvSpPr>
            <p:nvPr/>
          </p:nvSpPr>
          <p:spPr bwMode="auto">
            <a:xfrm>
              <a:off x="11591495" y="5250048"/>
              <a:ext cx="0" cy="6651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1455" name="Line 74"/>
            <p:cNvSpPr>
              <a:spLocks noChangeShapeType="1"/>
            </p:cNvSpPr>
            <p:nvPr/>
          </p:nvSpPr>
          <p:spPr bwMode="auto">
            <a:xfrm>
              <a:off x="10259706" y="5257797"/>
              <a:ext cx="0" cy="6651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sp>
        <p:nvSpPr>
          <p:cNvPr id="2" name="Rechteck 1"/>
          <p:cNvSpPr/>
          <p:nvPr/>
        </p:nvSpPr>
        <p:spPr bwMode="auto">
          <a:xfrm>
            <a:off x="813744" y="4595266"/>
            <a:ext cx="2860013" cy="6683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11078816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3120" y="2204863"/>
            <a:ext cx="3243981" cy="345638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825" y="2204864"/>
            <a:ext cx="5000625" cy="2590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394" name="Titel 1"/>
          <p:cNvSpPr>
            <a:spLocks/>
          </p:cNvSpPr>
          <p:nvPr/>
        </p:nvSpPr>
        <p:spPr bwMode="auto">
          <a:xfrm>
            <a:off x="504000" y="333376"/>
            <a:ext cx="8265424"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Auslagern eines Arbeitsplaners</a:t>
            </a:r>
          </a:p>
        </p:txBody>
      </p:sp>
      <p:sp>
        <p:nvSpPr>
          <p:cNvPr id="59397" name="Inhaltsplatzhalter 2"/>
          <p:cNvSpPr>
            <a:spLocks noGrp="1"/>
          </p:cNvSpPr>
          <p:nvPr>
            <p:ph idx="4294967295"/>
          </p:nvPr>
        </p:nvSpPr>
        <p:spPr>
          <a:xfrm>
            <a:off x="507339" y="1125538"/>
            <a:ext cx="8928000" cy="4525962"/>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de-DE" dirty="0"/>
              <a:t>Mit der       Auslagerfunktion exportieren Sie einen Arbeitsplaner. Er wird als ausgelagert gekennzeichnet und mit all seinen Elementen gesperrt. </a:t>
            </a:r>
            <a:endParaRPr altLang="de-DE" dirty="0"/>
          </a:p>
        </p:txBody>
      </p:sp>
      <p:sp>
        <p:nvSpPr>
          <p:cNvPr id="59401" name="Oval 13"/>
          <p:cNvSpPr>
            <a:spLocks noChangeAspect="1" noChangeArrowheads="1"/>
          </p:cNvSpPr>
          <p:nvPr/>
        </p:nvSpPr>
        <p:spPr bwMode="auto">
          <a:xfrm>
            <a:off x="4414453" y="2513649"/>
            <a:ext cx="388673"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59403" name="Line 16"/>
          <p:cNvSpPr>
            <a:spLocks noChangeShapeType="1"/>
          </p:cNvSpPr>
          <p:nvPr/>
        </p:nvSpPr>
        <p:spPr bwMode="auto">
          <a:xfrm rot="16200000" flipH="1" flipV="1">
            <a:off x="3147491" y="3524984"/>
            <a:ext cx="2006819" cy="737220"/>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841" y="407194"/>
            <a:ext cx="347364" cy="308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842" y="5085185"/>
            <a:ext cx="7311580" cy="115212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Line 16"/>
          <p:cNvSpPr>
            <a:spLocks noChangeShapeType="1"/>
          </p:cNvSpPr>
          <p:nvPr/>
        </p:nvSpPr>
        <p:spPr bwMode="auto">
          <a:xfrm rot="16200000">
            <a:off x="3872879" y="3253812"/>
            <a:ext cx="2592291" cy="2304256"/>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sp>
        <p:nvSpPr>
          <p:cNvPr id="30" name="Abgerundetes Rechteck 7"/>
          <p:cNvSpPr>
            <a:spLocks noChangeArrowheads="1"/>
          </p:cNvSpPr>
          <p:nvPr/>
        </p:nvSpPr>
        <p:spPr bwMode="auto">
          <a:xfrm>
            <a:off x="3713331" y="5770565"/>
            <a:ext cx="494988" cy="287335"/>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pic>
        <p:nvPicPr>
          <p:cNvPr id="3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8813" y="1141484"/>
            <a:ext cx="347364" cy="308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27929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960" y="2689846"/>
            <a:ext cx="4731118" cy="311484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843" y="2689846"/>
            <a:ext cx="3838101" cy="35474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394" name="Titel 1"/>
          <p:cNvSpPr>
            <a:spLocks/>
          </p:cNvSpPr>
          <p:nvPr/>
        </p:nvSpPr>
        <p:spPr bwMode="auto">
          <a:xfrm>
            <a:off x="504000" y="333376"/>
            <a:ext cx="8265424"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Ausgelagerte Datei importieren und exportieren</a:t>
            </a:r>
          </a:p>
        </p:txBody>
      </p:sp>
      <p:sp>
        <p:nvSpPr>
          <p:cNvPr id="59397" name="Inhaltsplatzhalter 2"/>
          <p:cNvSpPr>
            <a:spLocks noGrp="1"/>
          </p:cNvSpPr>
          <p:nvPr>
            <p:ph idx="4294967295"/>
          </p:nvPr>
        </p:nvSpPr>
        <p:spPr>
          <a:xfrm>
            <a:off x="507339" y="1125538"/>
            <a:ext cx="8928000" cy="4525962"/>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de-DE" dirty="0"/>
              <a:t>Öffnen Sie die Benutzerbereich, wählen Sie      Importieren und navigieren Sie zu der ausgelagerten Datei. Nach dem Import hat sich unterhalb des Benutzerarbeitsplaners ein weiterer       Arbeitsplaner mit dem Auslagersymbol und einem Zeitstempel angelegt.</a:t>
            </a:r>
            <a:endParaRPr altLang="de-DE" dirty="0"/>
          </a:p>
        </p:txBody>
      </p:sp>
      <p:sp>
        <p:nvSpPr>
          <p:cNvPr id="59401" name="Oval 13"/>
          <p:cNvSpPr>
            <a:spLocks noChangeAspect="1" noChangeArrowheads="1"/>
          </p:cNvSpPr>
          <p:nvPr/>
        </p:nvSpPr>
        <p:spPr bwMode="auto">
          <a:xfrm>
            <a:off x="3183973" y="2944288"/>
            <a:ext cx="360000"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17" name="Oval 13"/>
          <p:cNvSpPr>
            <a:spLocks noChangeAspect="1" noChangeArrowheads="1"/>
          </p:cNvSpPr>
          <p:nvPr/>
        </p:nvSpPr>
        <p:spPr bwMode="auto">
          <a:xfrm>
            <a:off x="4852457" y="3070895"/>
            <a:ext cx="360000"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8158" y="1764766"/>
            <a:ext cx="367834" cy="33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83838" y="1142289"/>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9407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Der Prüffall im Überblick</a:t>
            </a:r>
          </a:p>
        </p:txBody>
      </p:sp>
      <p:sp>
        <p:nvSpPr>
          <p:cNvPr id="32" name="Inhaltsplatzhalter 2"/>
          <p:cNvSpPr>
            <a:spLocks/>
          </p:cNvSpPr>
          <p:nvPr/>
        </p:nvSpPr>
        <p:spPr bwMode="auto">
          <a:xfrm>
            <a:off x="507339" y="1125538"/>
            <a:ext cx="89280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b="1" dirty="0"/>
              <a:t>Einen Prüffall können Sie über       in einem Ordner anlegen:</a:t>
            </a:r>
          </a:p>
          <a:p>
            <a:pPr marL="0" indent="0" eaLnBrk="1" hangingPunct="1">
              <a:buNone/>
            </a:pPr>
            <a:r>
              <a:rPr lang="de-DE" altLang="de-DE" dirty="0"/>
              <a:t>     </a:t>
            </a:r>
            <a:r>
              <a:rPr lang="de-DE" altLang="de-DE" dirty="0">
                <a:solidFill>
                  <a:srgbClr val="FF9900"/>
                </a:solidFill>
                <a:sym typeface="Wingdings 3" pitchFamily="18" charset="2"/>
              </a:rPr>
              <a:t></a:t>
            </a:r>
            <a:r>
              <a:rPr lang="de-DE" altLang="de-DE" dirty="0"/>
              <a:t> im Öffentlichen Bereich</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sym typeface="Wingdings 3" pitchFamily="18" charset="2"/>
              </a:rPr>
              <a:t> </a:t>
            </a:r>
            <a:r>
              <a:rPr lang="de-DE" altLang="de-DE" dirty="0"/>
              <a:t>im Benutzerbereich</a:t>
            </a:r>
          </a:p>
          <a:p>
            <a:pPr eaLnBrk="1" hangingPunct="1"/>
            <a:r>
              <a:rPr lang="de-DE" altLang="de-DE" b="1" dirty="0"/>
              <a:t>Einen Prüffall können Sie in zwei Varianten anlegen:</a:t>
            </a:r>
          </a:p>
          <a:p>
            <a:pPr eaLnBrk="1" hangingPunct="1">
              <a:buFont typeface="Arial" charset="0"/>
              <a:buNone/>
            </a:pPr>
            <a:r>
              <a:rPr lang="de-DE" altLang="de-DE" dirty="0">
                <a:solidFill>
                  <a:srgbClr val="FF9900"/>
                </a:solidFill>
                <a:sym typeface="Wingdings 3" pitchFamily="18" charset="2"/>
              </a:rPr>
              <a:t>	 </a:t>
            </a:r>
            <a:r>
              <a:rPr lang="de-DE" altLang="de-DE" dirty="0"/>
              <a:t> als Prüffall aus Handlungshilfe (mit vorhandenen Fragen)</a:t>
            </a:r>
          </a:p>
          <a:p>
            <a:pPr eaLnBrk="1" hangingPunct="1">
              <a:buFont typeface="Arial" charset="0"/>
              <a:buNone/>
            </a:pPr>
            <a:r>
              <a:rPr lang="de-DE" altLang="de-DE" dirty="0"/>
              <a:t>	 </a:t>
            </a:r>
            <a:r>
              <a:rPr lang="de-DE" altLang="de-DE" dirty="0">
                <a:solidFill>
                  <a:srgbClr val="FF9900"/>
                </a:solidFill>
                <a:sym typeface="Wingdings 3" pitchFamily="18" charset="2"/>
              </a:rPr>
              <a:t></a:t>
            </a:r>
            <a:r>
              <a:rPr lang="de-DE" altLang="de-DE" dirty="0"/>
              <a:t> als Leerer Prüffall (die Fragen fügen Sie selbst zu)</a:t>
            </a:r>
          </a:p>
          <a:p>
            <a:pPr eaLnBrk="1" hangingPunct="1"/>
            <a:r>
              <a:rPr lang="de-DE" altLang="de-DE" b="1" dirty="0"/>
              <a:t>Angelegte Prüffälle können Sie anpassen:</a:t>
            </a:r>
          </a:p>
          <a:p>
            <a:pPr marL="0" indent="0" eaLnBrk="1" hangingPunct="1">
              <a:buNone/>
            </a:pPr>
            <a:r>
              <a:rPr lang="de-DE" altLang="de-DE" dirty="0"/>
              <a:t>     </a:t>
            </a:r>
            <a:r>
              <a:rPr lang="de-DE" altLang="de-DE" dirty="0">
                <a:solidFill>
                  <a:srgbClr val="FF9900"/>
                </a:solidFill>
                <a:sym typeface="Wingdings 3" pitchFamily="18" charset="2"/>
              </a:rPr>
              <a:t></a:t>
            </a:r>
            <a:r>
              <a:rPr lang="de-DE" altLang="de-DE" dirty="0"/>
              <a:t> dem Prüffall weitere Prüflisten zufügen</a:t>
            </a:r>
          </a:p>
          <a:p>
            <a:pPr marL="0" indent="0" eaLnBrk="1" hangingPunct="1">
              <a:buNone/>
            </a:pPr>
            <a:r>
              <a:rPr lang="de-DE" altLang="de-DE" dirty="0"/>
              <a:t>     </a:t>
            </a:r>
            <a:r>
              <a:rPr lang="de-DE" altLang="de-DE" dirty="0">
                <a:solidFill>
                  <a:srgbClr val="FF9900"/>
                </a:solidFill>
                <a:sym typeface="Wingdings 3" pitchFamily="18" charset="2"/>
              </a:rPr>
              <a:t></a:t>
            </a:r>
            <a:r>
              <a:rPr lang="de-DE" altLang="de-DE" dirty="0"/>
              <a:t> unzutreffende Fragen abwählen (ausblenden)</a:t>
            </a:r>
          </a:p>
          <a:p>
            <a:pPr marL="0" indent="0" eaLnBrk="1" hangingPunct="1">
              <a:buNone/>
            </a:pPr>
            <a:r>
              <a:rPr lang="de-DE" altLang="de-DE" dirty="0"/>
              <a:t>     </a:t>
            </a:r>
            <a:r>
              <a:rPr lang="de-DE" altLang="de-DE" dirty="0">
                <a:solidFill>
                  <a:srgbClr val="FF9900"/>
                </a:solidFill>
                <a:sym typeface="Wingdings 3" pitchFamily="18" charset="2"/>
              </a:rPr>
              <a:t></a:t>
            </a:r>
            <a:r>
              <a:rPr lang="de-DE" altLang="de-DE" dirty="0"/>
              <a:t> weitere Fragen zufügen</a:t>
            </a:r>
          </a:p>
          <a:p>
            <a:pPr eaLnBrk="1" hangingPunct="1"/>
            <a:r>
              <a:rPr lang="de-DE" altLang="de-DE" b="1" dirty="0"/>
              <a:t>Eine Sonderform des Prüffalls im Benutzerbereich sind die:</a:t>
            </a:r>
          </a:p>
          <a:p>
            <a:pPr eaLnBrk="1" hangingPunct="1">
              <a:buNone/>
            </a:pPr>
            <a:r>
              <a:rPr lang="de-DE" altLang="de-DE" dirty="0"/>
              <a:t>	 </a:t>
            </a:r>
            <a:r>
              <a:rPr lang="de-DE" altLang="de-DE" dirty="0">
                <a:solidFill>
                  <a:srgbClr val="FF9900"/>
                </a:solidFill>
                <a:sym typeface="Wingdings 3" pitchFamily="18" charset="2"/>
              </a:rPr>
              <a:t></a:t>
            </a:r>
            <a:r>
              <a:rPr lang="de-DE" altLang="de-DE" dirty="0"/>
              <a:t> Eigenen Prüflisten (die Fragen fügen Sie selbst zu)</a:t>
            </a:r>
          </a:p>
          <a:p>
            <a:pPr eaLnBrk="1" hangingPunct="1">
              <a:buNone/>
            </a:pPr>
            <a:r>
              <a:rPr lang="de-DE" altLang="de-DE" dirty="0"/>
              <a:t>	 </a:t>
            </a:r>
            <a:r>
              <a:rPr lang="de-DE" altLang="de-DE" dirty="0">
                <a:solidFill>
                  <a:srgbClr val="FF9900"/>
                </a:solidFill>
                <a:sym typeface="Wingdings 3" pitchFamily="18" charset="2"/>
              </a:rPr>
              <a:t></a:t>
            </a:r>
            <a:r>
              <a:rPr lang="de-DE" altLang="de-DE" dirty="0"/>
              <a:t> Eigenen Vorlagen (eine Vorlage aus einer vorhandenen Liste erstellen)</a:t>
            </a:r>
          </a:p>
        </p:txBody>
      </p:sp>
      <p:pic>
        <p:nvPicPr>
          <p:cNvPr id="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6148" y="1116935"/>
            <a:ext cx="396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27408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p:cNvSpPr>
            <a:spLocks/>
          </p:cNvSpPr>
          <p:nvPr/>
        </p:nvSpPr>
        <p:spPr bwMode="auto">
          <a:xfrm>
            <a:off x="504000" y="333376"/>
            <a:ext cx="8265424"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     Einlagern eines Arbeitsplaners</a:t>
            </a:r>
          </a:p>
        </p:txBody>
      </p:sp>
      <p:sp>
        <p:nvSpPr>
          <p:cNvPr id="59397" name="Inhaltsplatzhalter 2"/>
          <p:cNvSpPr>
            <a:spLocks noGrp="1"/>
          </p:cNvSpPr>
          <p:nvPr>
            <p:ph idx="4294967295"/>
          </p:nvPr>
        </p:nvSpPr>
        <p:spPr>
          <a:xfrm>
            <a:off x="507339" y="1125538"/>
            <a:ext cx="8928000" cy="4525962"/>
          </a:xfrm>
          <a:extLst>
            <a:ext uri="{91240B29-F687-4F45-9708-019B960494DF}">
              <a14:hiddenLine xmlns:a14="http://schemas.microsoft.com/office/drawing/2010/main"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de-DE" dirty="0"/>
              <a:t>Markieren Sie im Öffentlichen Bereich den ausgelagerten Arbeitsplaner, wählen Sie       Einlagern und navigieren Sie zu der exportierten Datei. </a:t>
            </a:r>
            <a:endParaRPr altLang="de-DE" dirty="0"/>
          </a:p>
        </p:txBody>
      </p:sp>
      <p:sp>
        <p:nvSpPr>
          <p:cNvPr id="59401" name="Oval 13"/>
          <p:cNvSpPr>
            <a:spLocks noChangeAspect="1" noChangeArrowheads="1"/>
          </p:cNvSpPr>
          <p:nvPr/>
        </p:nvSpPr>
        <p:spPr bwMode="auto">
          <a:xfrm>
            <a:off x="4414453" y="2947185"/>
            <a:ext cx="388673"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59403" name="Line 16"/>
          <p:cNvSpPr>
            <a:spLocks noChangeShapeType="1"/>
          </p:cNvSpPr>
          <p:nvPr/>
        </p:nvSpPr>
        <p:spPr bwMode="auto">
          <a:xfrm rot="16200000" flipH="1" flipV="1">
            <a:off x="3147491" y="3958520"/>
            <a:ext cx="2006819" cy="737220"/>
          </a:xfrm>
          <a:prstGeom prst="line">
            <a:avLst/>
          </a:prstGeom>
          <a:noFill/>
          <a:ln w="25400">
            <a:solidFill>
              <a:schemeClr val="tx1"/>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txBody>
          <a:bodyPr/>
          <a:lstStyle/>
          <a:p>
            <a:endParaRPr lang="de-DE"/>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691" y="400196"/>
            <a:ext cx="349122" cy="3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952" y="1448985"/>
            <a:ext cx="324000" cy="287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825" y="2060848"/>
            <a:ext cx="4831429" cy="417646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Oval 12"/>
          <p:cNvSpPr>
            <a:spLocks noChangeArrowheads="1"/>
          </p:cNvSpPr>
          <p:nvPr/>
        </p:nvSpPr>
        <p:spPr bwMode="auto">
          <a:xfrm>
            <a:off x="4290675" y="2314646"/>
            <a:ext cx="368512" cy="345204"/>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8175" y="3171669"/>
            <a:ext cx="3603625" cy="306564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Abgerundetes Rechteck 7"/>
          <p:cNvSpPr>
            <a:spLocks noChangeArrowheads="1"/>
          </p:cNvSpPr>
          <p:nvPr/>
        </p:nvSpPr>
        <p:spPr bwMode="auto">
          <a:xfrm>
            <a:off x="5718175" y="2276952"/>
            <a:ext cx="3123257" cy="720000"/>
          </a:xfrm>
          <a:prstGeom prst="roundRect">
            <a:avLst>
              <a:gd name="adj" fmla="val 16667"/>
            </a:avLst>
          </a:prstGeom>
          <a:solidFill>
            <a:schemeClr val="bg1"/>
          </a:solidFill>
          <a:ln w="28575" algn="ctr">
            <a:solidFill>
              <a:schemeClr val="accent1"/>
            </a:solidFill>
            <a:round/>
            <a:headEnd/>
            <a:tailEnd/>
          </a:ln>
          <a:effectLst>
            <a:outerShdw blurRad="50800" dist="38100" dir="2700000" algn="tl" rotWithShape="0">
              <a:prstClr val="black">
                <a:alpha val="40000"/>
              </a:prstClr>
            </a:outerShdw>
          </a:effec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defRPr/>
            </a:pPr>
            <a:r>
              <a:rPr lang="de-DE" altLang="de-DE" sz="1400" dirty="0">
                <a:solidFill>
                  <a:srgbClr val="FF9900"/>
                </a:solidFill>
                <a:sym typeface="Wingdings 3" pitchFamily="18" charset="2"/>
              </a:rPr>
              <a:t> </a:t>
            </a:r>
            <a:r>
              <a:rPr lang="de-DE" altLang="de-DE" sz="1400" dirty="0">
                <a:solidFill>
                  <a:schemeClr val="tx1"/>
                </a:solidFill>
              </a:rPr>
              <a:t> Im eingelagerten Arbeitsplaner sind die Sperrsymbole entfernt. Die Daten wurden überschrieben.</a:t>
            </a:r>
          </a:p>
        </p:txBody>
      </p:sp>
    </p:spTree>
    <p:extLst>
      <p:ext uri="{BB962C8B-B14F-4D97-AF65-F5344CB8AC3E}">
        <p14:creationId xmlns:p14="http://schemas.microsoft.com/office/powerpoint/2010/main" val="42122817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5227" y="1628801"/>
            <a:ext cx="4928401" cy="460848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922" name="Inhaltsplatzhalter 2"/>
          <p:cNvSpPr>
            <a:spLocks/>
          </p:cNvSpPr>
          <p:nvPr/>
        </p:nvSpPr>
        <p:spPr bwMode="auto">
          <a:xfrm>
            <a:off x="507340" y="1497013"/>
            <a:ext cx="3746666"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Sie können Eigene Prüflisten und Vorlagen exportieren, um sie dem Supervisor zur Verfügung zu stellen.</a:t>
            </a:r>
          </a:p>
          <a:p>
            <a:pPr eaLnBrk="1" hangingPunct="1"/>
            <a:r>
              <a:rPr lang="de-DE" altLang="de-DE" dirty="0"/>
              <a:t>Supervisoren sind berechtigt, Eigene Prüflisten und Vorlagen in den Betriebsspezifischen Inhalt zu kopieren, damit sie dort allen zur Verfügung stehen.</a:t>
            </a:r>
          </a:p>
        </p:txBody>
      </p:sp>
      <p:sp>
        <p:nvSpPr>
          <p:cNvPr id="81923"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Eigene Prüflisten und Vorlagen für den Betriebsspezifischen Inhalt</a:t>
            </a:r>
          </a:p>
        </p:txBody>
      </p:sp>
      <p:sp>
        <p:nvSpPr>
          <p:cNvPr id="81926" name="Oval 13"/>
          <p:cNvSpPr>
            <a:spLocks noChangeAspect="1" noChangeArrowheads="1"/>
          </p:cNvSpPr>
          <p:nvPr/>
        </p:nvSpPr>
        <p:spPr bwMode="auto">
          <a:xfrm>
            <a:off x="7232939" y="1885663"/>
            <a:ext cx="388673" cy="3587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Inhaltsplatzhalter 2"/>
          <p:cNvSpPr>
            <a:spLocks/>
          </p:cNvSpPr>
          <p:nvPr/>
        </p:nvSpPr>
        <p:spPr bwMode="auto">
          <a:xfrm>
            <a:off x="507340" y="1136651"/>
            <a:ext cx="8928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tabLst>
                <a:tab pos="266700" algn="l"/>
              </a:tabLst>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tabLst>
                <a:tab pos="266700" algn="l"/>
              </a:tabLst>
              <a:defRPr sz="2000">
                <a:solidFill>
                  <a:srgbClr val="1B367A"/>
                </a:solidFill>
                <a:latin typeface="Arial" charset="0"/>
                <a:cs typeface="Arial" charset="0"/>
              </a:defRPr>
            </a:lvl9pPr>
          </a:lstStyle>
          <a:p>
            <a:pPr eaLnBrk="1" hangingPunct="1">
              <a:defRPr/>
            </a:pPr>
            <a:r>
              <a:rPr lang="de-DE" altLang="de-DE" b="1" dirty="0"/>
              <a:t>Prüffall aus Handlungshilfe</a:t>
            </a:r>
          </a:p>
          <a:p>
            <a:pPr eaLnBrk="1" hangingPunct="1">
              <a:buFont typeface="Arial" charset="0"/>
              <a:buNone/>
              <a:defRPr/>
            </a:pPr>
            <a:r>
              <a:rPr lang="de-DE" altLang="de-DE" dirty="0">
                <a:solidFill>
                  <a:srgbClr val="FF9900"/>
                </a:solidFill>
                <a:sym typeface="Wingdings 3" pitchFamily="18" charset="2"/>
              </a:rPr>
              <a:t>	  </a:t>
            </a:r>
            <a:r>
              <a:rPr lang="de-DE" altLang="de-DE" dirty="0"/>
              <a:t>Sie übernehmen einen vorhanden Prüffall.</a:t>
            </a:r>
          </a:p>
          <a:p>
            <a:pPr eaLnBrk="1" hangingPunct="1">
              <a:buFont typeface="Arial" charset="0"/>
              <a:buNone/>
              <a:defRPr/>
            </a:pPr>
            <a:r>
              <a:rPr lang="de-DE" altLang="de-DE" dirty="0">
                <a:solidFill>
                  <a:srgbClr val="FF9900"/>
                </a:solidFill>
                <a:sym typeface="Wingdings 3" pitchFamily="18" charset="2"/>
              </a:rPr>
              <a:t>      </a:t>
            </a:r>
            <a:r>
              <a:rPr lang="de-DE" altLang="de-DE" dirty="0"/>
              <a:t>Sie können den Namen nicht ändern, aber</a:t>
            </a:r>
            <a:br>
              <a:rPr lang="de-DE" altLang="de-DE" dirty="0"/>
            </a:br>
            <a:r>
              <a:rPr lang="de-DE" altLang="de-DE" dirty="0"/>
              <a:t>    einen Namenszusatz vergeben.</a:t>
            </a:r>
          </a:p>
          <a:p>
            <a:pPr eaLnBrk="1" hangingPunct="1">
              <a:buNone/>
              <a:defRPr/>
            </a:pPr>
            <a:r>
              <a:rPr lang="de-DE" altLang="de-DE" dirty="0"/>
              <a:t>     </a:t>
            </a:r>
            <a:r>
              <a:rPr lang="de-DE" altLang="de-DE" dirty="0">
                <a:solidFill>
                  <a:srgbClr val="FF9900"/>
                </a:solidFill>
                <a:sym typeface="Wingdings 3" pitchFamily="18" charset="2"/>
              </a:rPr>
              <a:t> </a:t>
            </a:r>
            <a:r>
              <a:rPr lang="de-DE" altLang="de-DE" dirty="0"/>
              <a:t>Sie können über die Registerkarte </a:t>
            </a:r>
            <a:br>
              <a:rPr lang="de-DE" altLang="de-DE" dirty="0"/>
            </a:br>
            <a:r>
              <a:rPr lang="de-DE" altLang="de-DE" dirty="0"/>
              <a:t>    „Weitere Prüffragen“ zusätzliche Fragen </a:t>
            </a:r>
            <a:br>
              <a:rPr lang="de-DE" altLang="de-DE" dirty="0"/>
            </a:br>
            <a:r>
              <a:rPr lang="de-DE" altLang="de-DE" dirty="0"/>
              <a:t>    einfügen und alle Frageninhalte ändern.</a:t>
            </a:r>
          </a:p>
          <a:p>
            <a:pPr eaLnBrk="1" hangingPunct="1">
              <a:buNone/>
              <a:defRPr/>
            </a:pPr>
            <a:r>
              <a:rPr lang="de-DE" altLang="de-DE" dirty="0">
                <a:solidFill>
                  <a:srgbClr val="FF9900"/>
                </a:solidFill>
                <a:sym typeface="Wingdings 3" pitchFamily="18" charset="2"/>
              </a:rPr>
              <a:t>      </a:t>
            </a:r>
            <a:r>
              <a:rPr lang="de-DE" altLang="de-DE" dirty="0"/>
              <a:t>In den bereits vorhandenen Fragen können Sie (wenn erforderlich)</a:t>
            </a:r>
            <a:br>
              <a:rPr lang="de-DE" altLang="de-DE" dirty="0"/>
            </a:br>
            <a:r>
              <a:rPr lang="de-DE" altLang="de-DE" dirty="0"/>
              <a:t>    die Gefährdungsbeschreibung und die Maßnahmenvorschläge den</a:t>
            </a:r>
            <a:br>
              <a:rPr lang="de-DE" altLang="de-DE" dirty="0"/>
            </a:br>
            <a:r>
              <a:rPr lang="de-DE" altLang="de-DE" dirty="0"/>
              <a:t>    betrieblichen Gegebenheiten anpassen.</a:t>
            </a:r>
          </a:p>
          <a:p>
            <a:pPr eaLnBrk="1" hangingPunct="1">
              <a:defRPr/>
            </a:pPr>
            <a:r>
              <a:rPr lang="de-DE" altLang="de-DE" b="1" dirty="0"/>
              <a:t>Leerer Prüffall</a:t>
            </a:r>
          </a:p>
          <a:p>
            <a:pPr eaLnBrk="1" hangingPunct="1">
              <a:buFont typeface="Arial" charset="0"/>
              <a:buNone/>
              <a:defRPr/>
            </a:pPr>
            <a:r>
              <a:rPr lang="de-DE" altLang="de-DE" dirty="0"/>
              <a:t>     </a:t>
            </a:r>
            <a:r>
              <a:rPr lang="de-DE" altLang="de-DE" dirty="0">
                <a:solidFill>
                  <a:srgbClr val="FF9900"/>
                </a:solidFill>
                <a:sym typeface="Wingdings 3" pitchFamily="18" charset="2"/>
              </a:rPr>
              <a:t> </a:t>
            </a:r>
            <a:r>
              <a:rPr lang="de-DE" altLang="de-DE" dirty="0"/>
              <a:t>Sie legen den Namen des Prüffalls selbst fest und bestimmen über die     </a:t>
            </a:r>
            <a:br>
              <a:rPr lang="de-DE" altLang="de-DE" dirty="0"/>
            </a:br>
            <a:r>
              <a:rPr lang="de-DE" altLang="de-DE" dirty="0"/>
              <a:t>    Fragen und sonstigen Inhalte.</a:t>
            </a:r>
          </a:p>
          <a:p>
            <a:pPr eaLnBrk="1" hangingPunct="1">
              <a:buFont typeface="Arial" charset="0"/>
              <a:buNone/>
              <a:defRPr/>
            </a:pPr>
            <a:r>
              <a:rPr lang="de-DE" altLang="de-DE" dirty="0">
                <a:solidFill>
                  <a:srgbClr val="FF9900"/>
                </a:solidFill>
                <a:sym typeface="Wingdings 3" pitchFamily="18" charset="2"/>
              </a:rPr>
              <a:t>	  </a:t>
            </a:r>
            <a:r>
              <a:rPr lang="de-DE" altLang="de-DE" dirty="0"/>
              <a:t>Sie können auch übernommene Fragen komplett ändern.</a:t>
            </a:r>
          </a:p>
        </p:txBody>
      </p:sp>
      <p:sp>
        <p:nvSpPr>
          <p:cNvPr id="39940"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Die zwei Varianten des Prüffalls</a:t>
            </a:r>
          </a:p>
        </p:txBody>
      </p:sp>
      <p:pic>
        <p:nvPicPr>
          <p:cNvPr id="3994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8421" y="1268735"/>
            <a:ext cx="2483379"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0297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20" y="1765928"/>
            <a:ext cx="4072610" cy="445812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5048" y="1765928"/>
            <a:ext cx="3960440" cy="445812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794" name="Inhaltsplatzhalter 2"/>
          <p:cNvSpPr>
            <a:spLocks/>
          </p:cNvSpPr>
          <p:nvPr/>
        </p:nvSpPr>
        <p:spPr bwMode="auto">
          <a:xfrm>
            <a:off x="507338" y="1136651"/>
            <a:ext cx="9054173" cy="8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r>
              <a:rPr lang="de-DE" altLang="de-DE" dirty="0"/>
              <a:t>Beim Anlegen eines                                       öffnet sich ein Auswahlfenster.</a:t>
            </a:r>
          </a:p>
          <a:p>
            <a:pPr eaLnBrk="1" hangingPunct="1"/>
            <a:endParaRPr lang="de-DE" altLang="de-DE" dirty="0"/>
          </a:p>
          <a:p>
            <a:pPr eaLnBrk="1" hangingPunct="1"/>
            <a:endParaRPr lang="de-DE" altLang="de-DE" dirty="0"/>
          </a:p>
        </p:txBody>
      </p:sp>
      <p:sp>
        <p:nvSpPr>
          <p:cNvPr id="33801" name="Titel 1"/>
          <p:cNvSpPr>
            <a:spLocks/>
          </p:cNvSpPr>
          <p:nvPr/>
        </p:nvSpPr>
        <p:spPr bwMode="auto">
          <a:xfrm>
            <a:off x="504000" y="333376"/>
            <a:ext cx="7500011"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r>
              <a:rPr lang="de-DE" altLang="de-DE" sz="2600" b="1" dirty="0"/>
              <a:t>Prüffall anlegen/übernehmen</a:t>
            </a:r>
          </a:p>
        </p:txBody>
      </p:sp>
      <p:pic>
        <p:nvPicPr>
          <p:cNvPr id="2052"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137178" y="1210152"/>
            <a:ext cx="2680494" cy="2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22"/>
          <p:cNvSpPr>
            <a:spLocks noChangeArrowheads="1"/>
          </p:cNvSpPr>
          <p:nvPr/>
        </p:nvSpPr>
        <p:spPr bwMode="auto">
          <a:xfrm>
            <a:off x="696848" y="2061616"/>
            <a:ext cx="464344" cy="434975"/>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spcAft>
                <a:spcPct val="0"/>
              </a:spcAft>
              <a:buClrTx/>
              <a:buFontTx/>
              <a:buNone/>
            </a:pPr>
            <a:endParaRPr lang="de-DE" altLang="de-DE" sz="1800">
              <a:solidFill>
                <a:schemeClr val="tx1"/>
              </a:solidFill>
            </a:endParaRPr>
          </a:p>
        </p:txBody>
      </p:sp>
      <p:sp>
        <p:nvSpPr>
          <p:cNvPr id="33798" name="Abgerundetes Rechteck 7"/>
          <p:cNvSpPr>
            <a:spLocks noChangeArrowheads="1"/>
          </p:cNvSpPr>
          <p:nvPr/>
        </p:nvSpPr>
        <p:spPr bwMode="auto">
          <a:xfrm>
            <a:off x="5416221" y="5817793"/>
            <a:ext cx="903992" cy="298296"/>
          </a:xfrm>
          <a:prstGeom prst="roundRect">
            <a:avLst>
              <a:gd name="adj" fmla="val 16667"/>
            </a:avLst>
          </a:prstGeom>
          <a:noFill/>
          <a:ln w="28575" algn="ctr">
            <a:solidFill>
              <a:schemeClr val="hlink"/>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Aft>
                <a:spcPts val="600"/>
              </a:spcAft>
              <a:buClr>
                <a:srgbClr val="FF9900"/>
              </a:buClr>
              <a:buFont typeface="Arial" charset="0"/>
              <a:buChar char="•"/>
              <a:defRPr sz="2000">
                <a:solidFill>
                  <a:srgbClr val="1B367A"/>
                </a:solidFill>
                <a:latin typeface="Arial" charset="0"/>
                <a:cs typeface="Arial" charset="0"/>
              </a:defRPr>
            </a:lvl1pPr>
            <a:lvl2pPr marL="742950" indent="-285750" eaLnBrk="0" hangingPunct="0">
              <a:spcAft>
                <a:spcPts val="600"/>
              </a:spcAft>
              <a:buClr>
                <a:srgbClr val="FF9900"/>
              </a:buClr>
              <a:buFont typeface="Arial" charset="0"/>
              <a:buChar char="–"/>
              <a:defRPr sz="2000">
                <a:solidFill>
                  <a:srgbClr val="1B367A"/>
                </a:solidFill>
                <a:latin typeface="Arial" charset="0"/>
                <a:cs typeface="Arial" charset="0"/>
              </a:defRPr>
            </a:lvl2pPr>
            <a:lvl3pPr marL="1143000" indent="-228600" eaLnBrk="0" hangingPunct="0">
              <a:spcAft>
                <a:spcPts val="600"/>
              </a:spcAft>
              <a:buClr>
                <a:srgbClr val="FF9900"/>
              </a:buClr>
              <a:buFont typeface="Arial" charset="0"/>
              <a:buChar char="▪"/>
              <a:defRPr sz="2000">
                <a:solidFill>
                  <a:srgbClr val="1B367A"/>
                </a:solidFill>
                <a:latin typeface="Arial" charset="0"/>
                <a:cs typeface="Arial" charset="0"/>
              </a:defRPr>
            </a:lvl3pPr>
            <a:lvl4pPr marL="1600200" indent="-228600" eaLnBrk="0" hangingPunct="0">
              <a:spcAft>
                <a:spcPts val="600"/>
              </a:spcAft>
              <a:buClr>
                <a:srgbClr val="FF9900"/>
              </a:buClr>
              <a:buFont typeface="Arial" charset="0"/>
              <a:buChar char="-"/>
              <a:defRPr sz="2000">
                <a:solidFill>
                  <a:srgbClr val="1B367A"/>
                </a:solidFill>
                <a:latin typeface="Arial" charset="0"/>
                <a:cs typeface="Arial" charset="0"/>
              </a:defRPr>
            </a:lvl4pPr>
            <a:lvl5pPr marL="2057400" indent="-228600" eaLnBrk="0" hangingPunct="0">
              <a:spcAft>
                <a:spcPts val="600"/>
              </a:spcAft>
              <a:buClr>
                <a:srgbClr val="FF9900"/>
              </a:buClr>
              <a:buFont typeface="Arial" charset="0"/>
              <a:buChar char="»"/>
              <a:defRPr sz="2000">
                <a:solidFill>
                  <a:srgbClr val="1B367A"/>
                </a:solidFill>
                <a:latin typeface="Arial" charset="0"/>
                <a:cs typeface="Arial" charset="0"/>
              </a:defRPr>
            </a:lvl5pPr>
            <a:lvl6pPr marL="25146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6pPr>
            <a:lvl7pPr marL="29718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7pPr>
            <a:lvl8pPr marL="34290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8pPr>
            <a:lvl9pPr marL="3886200" indent="-228600" eaLnBrk="0" fontAlgn="base" hangingPunct="0">
              <a:spcBef>
                <a:spcPct val="0"/>
              </a:spcBef>
              <a:spcAft>
                <a:spcPts val="600"/>
              </a:spcAft>
              <a:buClr>
                <a:srgbClr val="FF9900"/>
              </a:buClr>
              <a:buFont typeface="Arial" charset="0"/>
              <a:buChar char="»"/>
              <a:defRPr sz="2000">
                <a:solidFill>
                  <a:srgbClr val="1B367A"/>
                </a:solidFill>
                <a:latin typeface="Arial" charset="0"/>
                <a:cs typeface="Arial" charset="0"/>
              </a:defRPr>
            </a:lvl9pPr>
          </a:lstStyle>
          <a:p>
            <a:pPr eaLnBrk="1" hangingPunct="1">
              <a:buClr>
                <a:srgbClr val="BCCC1A"/>
              </a:buClr>
              <a:buFont typeface="Arial" charset="0"/>
              <a:buNone/>
            </a:pPr>
            <a:endParaRPr lang="de-DE" altLang="de-DE" sz="1400">
              <a:solidFill>
                <a:srgbClr val="7F328E"/>
              </a:solidFill>
            </a:endParaRPr>
          </a:p>
        </p:txBody>
      </p:sp>
    </p:spTree>
    <p:extLst>
      <p:ext uri="{BB962C8B-B14F-4D97-AF65-F5344CB8AC3E}">
        <p14:creationId xmlns:p14="http://schemas.microsoft.com/office/powerpoint/2010/main" val="3421619524"/>
      </p:ext>
    </p:extLst>
  </p:cSld>
  <p:clrMapOvr>
    <a:masterClrMapping/>
  </p:clrMapOvr>
</p:sld>
</file>

<file path=ppt/theme/theme1.xml><?xml version="1.0" encoding="utf-8"?>
<a:theme xmlns:a="http://schemas.openxmlformats.org/drawingml/2006/main" name="3_ISB_PPT_Vorlage_2013">
  <a:themeElements>
    <a:clrScheme name="ISB_Farben">
      <a:dk1>
        <a:srgbClr val="1B367A"/>
      </a:dk1>
      <a:lt1>
        <a:srgbClr val="FFFFFF"/>
      </a:lt1>
      <a:dk2>
        <a:srgbClr val="1B367A"/>
      </a:dk2>
      <a:lt2>
        <a:srgbClr val="FFFFFF"/>
      </a:lt2>
      <a:accent1>
        <a:srgbClr val="7EA1D3"/>
      </a:accent1>
      <a:accent2>
        <a:srgbClr val="BCCC1A"/>
      </a:accent2>
      <a:accent3>
        <a:srgbClr val="7030A0"/>
      </a:accent3>
      <a:accent4>
        <a:srgbClr val="D3B5E9"/>
      </a:accent4>
      <a:accent5>
        <a:srgbClr val="8A92AE"/>
      </a:accent5>
      <a:accent6>
        <a:srgbClr val="D8DAE4"/>
      </a:accent6>
      <a:hlink>
        <a:srgbClr val="FF0000"/>
      </a:hlink>
      <a:folHlink>
        <a:srgbClr val="BCCC1A"/>
      </a:folHlink>
    </a:clrScheme>
    <a:fontScheme name="3_ISB_PPT_Vorlage_2013">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000" dirty="0"/>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enutzerdefiniert 1">
      <a:majorFont>
        <a:latin typeface="Calibri"/>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ISB_PPT_Vorlage_2013</Template>
  <TotalTime>0</TotalTime>
  <Words>11453</Words>
  <Application>Microsoft Office PowerPoint</Application>
  <PresentationFormat>A4-Papier (210 x 297 mm)</PresentationFormat>
  <Paragraphs>751</Paragraphs>
  <Slides>71</Slides>
  <Notes>71</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71</vt:i4>
      </vt:variant>
    </vt:vector>
  </HeadingPairs>
  <TitlesOfParts>
    <vt:vector size="74" baseType="lpstr">
      <vt:lpstr>Arial</vt:lpstr>
      <vt:lpstr>Calibri</vt:lpstr>
      <vt:lpstr>3_ISB_PPT_Vorlage_2013</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Gefährdungsermittlung</vt:lpstr>
      <vt:lpstr>PowerPoint-Präsentation</vt:lpstr>
      <vt:lpstr>PowerPoint-Präsentation</vt:lpstr>
      <vt:lpstr>Ergebnis und Maßnahmen</vt:lpstr>
      <vt:lpstr>PowerPoint-Präsentation</vt:lpstr>
      <vt:lpstr>PowerPoint-Präsentation</vt:lpstr>
      <vt:lpstr>Maßnahmen bearbeiten</vt:lpstr>
      <vt:lpstr>Maßnahmen bearbeiten</vt:lpstr>
      <vt:lpstr>Reiter Ergebnis und Maßnahmen drucken</vt:lpstr>
      <vt:lpstr>PowerPoint-Präsentation</vt:lpstr>
      <vt:lpstr>Bearbeitungsstand (in Zahlen) anzeigen</vt:lpstr>
      <vt:lpstr>Maßnahmenverwaltung</vt:lpstr>
      <vt:lpstr>Maßnahmenverwaltung</vt:lpstr>
      <vt:lpstr>Maßnahmenverwaltung</vt:lpstr>
      <vt:lpstr>Maßnahmenverwaltung</vt:lpstr>
      <vt:lpstr>Maßnahmenverwaltung</vt:lpstr>
      <vt:lpstr>Maßnahmenverwaltung</vt:lpstr>
      <vt:lpstr>Maßnahmenverwaltung</vt:lpstr>
      <vt:lpstr>Maßnahmenverwaltung</vt:lpstr>
      <vt:lpstr>Maßnahmenverwaltung: Exportieren</vt:lpstr>
      <vt:lpstr>Maßnahmenverwaltung: Exportieren</vt:lpstr>
      <vt:lpstr>PowerPoint-Präsentation</vt:lpstr>
      <vt:lpstr>PowerPoint-Präsentation</vt:lpstr>
      <vt:lpstr>PowerPoint-Präsentation</vt:lpstr>
      <vt:lpstr>PowerPoint-Präsentation</vt:lpstr>
      <vt:lpstr>PowerPoint-Präsentation</vt:lpstr>
      <vt:lpstr>PowerPoint-Präsentation</vt:lpstr>
    </vt:vector>
  </TitlesOfParts>
  <Company>ISB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Schulungskonzept für die Anwender der HH 4.0</dc:title>
  <dc:creator>Irina Klink</dc:creator>
  <cp:lastModifiedBy>Schaale, Ariane</cp:lastModifiedBy>
  <cp:revision>1744</cp:revision>
  <cp:lastPrinted>2023-02-17T15:31:30Z</cp:lastPrinted>
  <dcterms:created xsi:type="dcterms:W3CDTF">2013-05-27T15:37:43Z</dcterms:created>
  <dcterms:modified xsi:type="dcterms:W3CDTF">2024-04-30T15:39:54Z</dcterms:modified>
</cp:coreProperties>
</file>